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6"/>
  </p:notesMasterIdLst>
  <p:sldIdLst>
    <p:sldId id="256" r:id="rId2"/>
    <p:sldId id="266" r:id="rId3"/>
    <p:sldId id="264" r:id="rId4"/>
    <p:sldId id="265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FFFF"/>
    <a:srgbClr val="EA7600"/>
    <a:srgbClr val="B2B3B2"/>
    <a:srgbClr val="EFA720"/>
    <a:srgbClr val="361C64"/>
    <a:srgbClr val="0C1A44"/>
    <a:srgbClr val="9FD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99"/>
  </p:normalViewPr>
  <p:slideViewPr>
    <p:cSldViewPr snapToGrid="0" snapToObjects="1">
      <p:cViewPr varScale="1">
        <p:scale>
          <a:sx n="116" d="100"/>
          <a:sy n="116" d="100"/>
        </p:scale>
        <p:origin x="293" y="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7A848-CEE9-2E4C-88D4-3A15E34C9D1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2AD9B-210B-A545-8A1E-463FED092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55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9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5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4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9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6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2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6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5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7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A461-EA6A-5444-9DB9-803F995328F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EFE0-9312-8047-8AD2-458D356D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9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857250"/>
            <a:ext cx="9144000" cy="1235075"/>
            <a:chOff x="0" y="-66259"/>
            <a:chExt cx="9144000" cy="1235075"/>
          </a:xfrm>
        </p:grpSpPr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0" y="-66259"/>
              <a:ext cx="9144000" cy="1235075"/>
            </a:xfrm>
            <a:custGeom>
              <a:avLst/>
              <a:gdLst>
                <a:gd name="T0" fmla="*/ 0 w 1123"/>
                <a:gd name="T1" fmla="*/ 0 h 151"/>
                <a:gd name="T2" fmla="*/ 0 w 1123"/>
                <a:gd name="T3" fmla="*/ 151 h 151"/>
                <a:gd name="T4" fmla="*/ 844 w 1123"/>
                <a:gd name="T5" fmla="*/ 151 h 151"/>
                <a:gd name="T6" fmla="*/ 841 w 1123"/>
                <a:gd name="T7" fmla="*/ 148 h 151"/>
                <a:gd name="T8" fmla="*/ 832 w 1123"/>
                <a:gd name="T9" fmla="*/ 122 h 151"/>
                <a:gd name="T10" fmla="*/ 832 w 1123"/>
                <a:gd name="T11" fmla="*/ 72 h 151"/>
                <a:gd name="T12" fmla="*/ 859 w 1123"/>
                <a:gd name="T13" fmla="*/ 72 h 151"/>
                <a:gd name="T14" fmla="*/ 859 w 1123"/>
                <a:gd name="T15" fmla="*/ 124 h 151"/>
                <a:gd name="T16" fmla="*/ 863 w 1123"/>
                <a:gd name="T17" fmla="*/ 135 h 151"/>
                <a:gd name="T18" fmla="*/ 871 w 1123"/>
                <a:gd name="T19" fmla="*/ 138 h 151"/>
                <a:gd name="T20" fmla="*/ 880 w 1123"/>
                <a:gd name="T21" fmla="*/ 135 h 151"/>
                <a:gd name="T22" fmla="*/ 883 w 1123"/>
                <a:gd name="T23" fmla="*/ 124 h 151"/>
                <a:gd name="T24" fmla="*/ 883 w 1123"/>
                <a:gd name="T25" fmla="*/ 72 h 151"/>
                <a:gd name="T26" fmla="*/ 910 w 1123"/>
                <a:gd name="T27" fmla="*/ 72 h 151"/>
                <a:gd name="T28" fmla="*/ 910 w 1123"/>
                <a:gd name="T29" fmla="*/ 117 h 151"/>
                <a:gd name="T30" fmla="*/ 900 w 1123"/>
                <a:gd name="T31" fmla="*/ 148 h 151"/>
                <a:gd name="T32" fmla="*/ 897 w 1123"/>
                <a:gd name="T33" fmla="*/ 151 h 151"/>
                <a:gd name="T34" fmla="*/ 937 w 1123"/>
                <a:gd name="T35" fmla="*/ 151 h 151"/>
                <a:gd name="T36" fmla="*/ 920 w 1123"/>
                <a:gd name="T37" fmla="*/ 114 h 151"/>
                <a:gd name="T38" fmla="*/ 964 w 1123"/>
                <a:gd name="T39" fmla="*/ 69 h 151"/>
                <a:gd name="T40" fmla="*/ 998 w 1123"/>
                <a:gd name="T41" fmla="*/ 82 h 151"/>
                <a:gd name="T42" fmla="*/ 1005 w 1123"/>
                <a:gd name="T43" fmla="*/ 92 h 151"/>
                <a:gd name="T44" fmla="*/ 982 w 1123"/>
                <a:gd name="T45" fmla="*/ 103 h 151"/>
                <a:gd name="T46" fmla="*/ 965 w 1123"/>
                <a:gd name="T47" fmla="*/ 89 h 151"/>
                <a:gd name="T48" fmla="*/ 953 w 1123"/>
                <a:gd name="T49" fmla="*/ 94 h 151"/>
                <a:gd name="T50" fmla="*/ 947 w 1123"/>
                <a:gd name="T51" fmla="*/ 113 h 151"/>
                <a:gd name="T52" fmla="*/ 965 w 1123"/>
                <a:gd name="T53" fmla="*/ 137 h 151"/>
                <a:gd name="T54" fmla="*/ 982 w 1123"/>
                <a:gd name="T55" fmla="*/ 123 h 151"/>
                <a:gd name="T56" fmla="*/ 1005 w 1123"/>
                <a:gd name="T57" fmla="*/ 134 h 151"/>
                <a:gd name="T58" fmla="*/ 997 w 1123"/>
                <a:gd name="T59" fmla="*/ 146 h 151"/>
                <a:gd name="T60" fmla="*/ 991 w 1123"/>
                <a:gd name="T61" fmla="*/ 151 h 151"/>
                <a:gd name="T62" fmla="*/ 1016 w 1123"/>
                <a:gd name="T63" fmla="*/ 151 h 151"/>
                <a:gd name="T64" fmla="*/ 1016 w 1123"/>
                <a:gd name="T65" fmla="*/ 72 h 151"/>
                <a:gd name="T66" fmla="*/ 1042 w 1123"/>
                <a:gd name="T67" fmla="*/ 72 h 151"/>
                <a:gd name="T68" fmla="*/ 1042 w 1123"/>
                <a:gd name="T69" fmla="*/ 134 h 151"/>
                <a:gd name="T70" fmla="*/ 1077 w 1123"/>
                <a:gd name="T71" fmla="*/ 134 h 151"/>
                <a:gd name="T72" fmla="*/ 1077 w 1123"/>
                <a:gd name="T73" fmla="*/ 151 h 151"/>
                <a:gd name="T74" fmla="*/ 1123 w 1123"/>
                <a:gd name="T75" fmla="*/ 151 h 151"/>
                <a:gd name="T76" fmla="*/ 1123 w 1123"/>
                <a:gd name="T77" fmla="*/ 0 h 151"/>
                <a:gd name="T78" fmla="*/ 0 w 1123"/>
                <a:gd name="T79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151">
                  <a:moveTo>
                    <a:pt x="0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844" y="151"/>
                    <a:pt x="844" y="151"/>
                    <a:pt x="844" y="151"/>
                  </a:cubicBezTo>
                  <a:cubicBezTo>
                    <a:pt x="843" y="150"/>
                    <a:pt x="842" y="149"/>
                    <a:pt x="841" y="148"/>
                  </a:cubicBezTo>
                  <a:cubicBezTo>
                    <a:pt x="833" y="140"/>
                    <a:pt x="833" y="131"/>
                    <a:pt x="832" y="122"/>
                  </a:cubicBezTo>
                  <a:cubicBezTo>
                    <a:pt x="832" y="72"/>
                    <a:pt x="832" y="72"/>
                    <a:pt x="832" y="72"/>
                  </a:cubicBezTo>
                  <a:cubicBezTo>
                    <a:pt x="859" y="72"/>
                    <a:pt x="859" y="72"/>
                    <a:pt x="859" y="72"/>
                  </a:cubicBezTo>
                  <a:cubicBezTo>
                    <a:pt x="859" y="124"/>
                    <a:pt x="859" y="124"/>
                    <a:pt x="859" y="124"/>
                  </a:cubicBezTo>
                  <a:cubicBezTo>
                    <a:pt x="859" y="128"/>
                    <a:pt x="860" y="132"/>
                    <a:pt x="863" y="135"/>
                  </a:cubicBezTo>
                  <a:cubicBezTo>
                    <a:pt x="865" y="137"/>
                    <a:pt x="868" y="138"/>
                    <a:pt x="871" y="138"/>
                  </a:cubicBezTo>
                  <a:cubicBezTo>
                    <a:pt x="875" y="138"/>
                    <a:pt x="878" y="136"/>
                    <a:pt x="880" y="135"/>
                  </a:cubicBezTo>
                  <a:cubicBezTo>
                    <a:pt x="883" y="132"/>
                    <a:pt x="883" y="128"/>
                    <a:pt x="883" y="124"/>
                  </a:cubicBezTo>
                  <a:cubicBezTo>
                    <a:pt x="883" y="72"/>
                    <a:pt x="883" y="72"/>
                    <a:pt x="883" y="72"/>
                  </a:cubicBezTo>
                  <a:cubicBezTo>
                    <a:pt x="910" y="72"/>
                    <a:pt x="910" y="72"/>
                    <a:pt x="910" y="72"/>
                  </a:cubicBezTo>
                  <a:cubicBezTo>
                    <a:pt x="910" y="117"/>
                    <a:pt x="910" y="117"/>
                    <a:pt x="910" y="117"/>
                  </a:cubicBezTo>
                  <a:cubicBezTo>
                    <a:pt x="910" y="126"/>
                    <a:pt x="910" y="139"/>
                    <a:pt x="900" y="148"/>
                  </a:cubicBezTo>
                  <a:cubicBezTo>
                    <a:pt x="899" y="149"/>
                    <a:pt x="898" y="150"/>
                    <a:pt x="897" y="151"/>
                  </a:cubicBezTo>
                  <a:cubicBezTo>
                    <a:pt x="937" y="151"/>
                    <a:pt x="937" y="151"/>
                    <a:pt x="937" y="151"/>
                  </a:cubicBezTo>
                  <a:cubicBezTo>
                    <a:pt x="925" y="142"/>
                    <a:pt x="920" y="128"/>
                    <a:pt x="920" y="114"/>
                  </a:cubicBezTo>
                  <a:cubicBezTo>
                    <a:pt x="920" y="92"/>
                    <a:pt x="935" y="69"/>
                    <a:pt x="964" y="69"/>
                  </a:cubicBezTo>
                  <a:cubicBezTo>
                    <a:pt x="976" y="69"/>
                    <a:pt x="989" y="73"/>
                    <a:pt x="998" y="82"/>
                  </a:cubicBezTo>
                  <a:cubicBezTo>
                    <a:pt x="1001" y="86"/>
                    <a:pt x="1003" y="89"/>
                    <a:pt x="1005" y="92"/>
                  </a:cubicBezTo>
                  <a:cubicBezTo>
                    <a:pt x="982" y="103"/>
                    <a:pt x="982" y="103"/>
                    <a:pt x="982" y="103"/>
                  </a:cubicBezTo>
                  <a:cubicBezTo>
                    <a:pt x="980" y="98"/>
                    <a:pt x="976" y="89"/>
                    <a:pt x="965" y="89"/>
                  </a:cubicBezTo>
                  <a:cubicBezTo>
                    <a:pt x="959" y="89"/>
                    <a:pt x="955" y="92"/>
                    <a:pt x="953" y="94"/>
                  </a:cubicBezTo>
                  <a:cubicBezTo>
                    <a:pt x="947" y="100"/>
                    <a:pt x="947" y="109"/>
                    <a:pt x="947" y="113"/>
                  </a:cubicBezTo>
                  <a:cubicBezTo>
                    <a:pt x="947" y="125"/>
                    <a:pt x="952" y="137"/>
                    <a:pt x="965" y="137"/>
                  </a:cubicBezTo>
                  <a:cubicBezTo>
                    <a:pt x="977" y="137"/>
                    <a:pt x="981" y="126"/>
                    <a:pt x="982" y="123"/>
                  </a:cubicBezTo>
                  <a:cubicBezTo>
                    <a:pt x="1005" y="134"/>
                    <a:pt x="1005" y="134"/>
                    <a:pt x="1005" y="134"/>
                  </a:cubicBezTo>
                  <a:cubicBezTo>
                    <a:pt x="1003" y="138"/>
                    <a:pt x="1001" y="142"/>
                    <a:pt x="997" y="146"/>
                  </a:cubicBezTo>
                  <a:cubicBezTo>
                    <a:pt x="995" y="148"/>
                    <a:pt x="993" y="150"/>
                    <a:pt x="991" y="151"/>
                  </a:cubicBezTo>
                  <a:cubicBezTo>
                    <a:pt x="1016" y="151"/>
                    <a:pt x="1016" y="151"/>
                    <a:pt x="1016" y="151"/>
                  </a:cubicBezTo>
                  <a:cubicBezTo>
                    <a:pt x="1016" y="72"/>
                    <a:pt x="1016" y="72"/>
                    <a:pt x="1016" y="72"/>
                  </a:cubicBezTo>
                  <a:cubicBezTo>
                    <a:pt x="1042" y="72"/>
                    <a:pt x="1042" y="72"/>
                    <a:pt x="1042" y="72"/>
                  </a:cubicBezTo>
                  <a:cubicBezTo>
                    <a:pt x="1042" y="134"/>
                    <a:pt x="1042" y="134"/>
                    <a:pt x="1042" y="134"/>
                  </a:cubicBezTo>
                  <a:cubicBezTo>
                    <a:pt x="1077" y="134"/>
                    <a:pt x="1077" y="134"/>
                    <a:pt x="1077" y="134"/>
                  </a:cubicBezTo>
                  <a:cubicBezTo>
                    <a:pt x="1077" y="151"/>
                    <a:pt x="1077" y="151"/>
                    <a:pt x="1077" y="151"/>
                  </a:cubicBezTo>
                  <a:cubicBezTo>
                    <a:pt x="1123" y="151"/>
                    <a:pt x="1123" y="151"/>
                    <a:pt x="1123" y="151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0077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420182" y="514785"/>
              <a:ext cx="257986" cy="303133"/>
            </a:xfrm>
            <a:prstGeom prst="rect">
              <a:avLst/>
            </a:prstGeom>
          </p:spPr>
        </p:pic>
      </p:grp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05741" y="3332573"/>
            <a:ext cx="5053280" cy="1232372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numCol="1" spcCol="7200000">
            <a:noAutofit/>
          </a:bodyPr>
          <a:lstStyle/>
          <a:p>
            <a:r>
              <a:rPr lang="en-GB" sz="3600" baseline="30000" dirty="0">
                <a:solidFill>
                  <a:srgbClr val="500778"/>
                </a:solidFill>
                <a:latin typeface="Arial" charset="0"/>
                <a:ea typeface="Arial" charset="0"/>
                <a:cs typeface="Arial" charset="0"/>
              </a:rPr>
              <a:t>SWA Team Meeting – Action Items</a:t>
            </a:r>
            <a:endParaRPr lang="en-GB" sz="3600" baseline="30000" dirty="0">
              <a:solidFill>
                <a:srgbClr val="500778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GB" sz="3600" baseline="30000" dirty="0">
                <a:latin typeface="Arial" charset="0"/>
                <a:ea typeface="Arial" charset="0"/>
                <a:cs typeface="Arial" charset="0"/>
              </a:rPr>
              <a:t>MSSL</a:t>
            </a:r>
            <a:endParaRPr lang="en-GB" sz="3600" baseline="300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2667" dirty="0">
                <a:latin typeface="Arial" charset="0"/>
                <a:ea typeface="Arial" charset="0"/>
                <a:cs typeface="Arial" charset="0"/>
              </a:rPr>
              <a:t>10th October 2019</a:t>
            </a:r>
            <a:endParaRPr lang="en-GB" sz="2667" baseline="30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6908" y="-548154"/>
            <a:ext cx="2819683" cy="33855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Arial"/>
                <a:cs typeface="Arial"/>
              </a:rPr>
              <a:t>Department of Space and Climate Physics</a:t>
            </a:r>
          </a:p>
          <a:p>
            <a:r>
              <a:rPr lang="en-US" sz="1100" b="1" dirty="0" err="1">
                <a:solidFill>
                  <a:schemeClr val="bg1"/>
                </a:solidFill>
                <a:latin typeface="Arial"/>
                <a:cs typeface="Arial"/>
              </a:rPr>
              <a:t>Mullard</a:t>
            </a:r>
            <a:r>
              <a:rPr lang="en-US" sz="1100" b="1" dirty="0">
                <a:solidFill>
                  <a:schemeClr val="bg1"/>
                </a:solidFill>
                <a:latin typeface="Arial"/>
                <a:cs typeface="Arial"/>
              </a:rPr>
              <a:t> Space Science </a:t>
            </a:r>
            <a:r>
              <a:rPr lang="en-US" sz="1100" b="1" dirty="0">
                <a:solidFill>
                  <a:schemeClr val="bg1"/>
                </a:solidFill>
                <a:latin typeface="Arial"/>
                <a:cs typeface="Arial"/>
              </a:rPr>
              <a:t>Laboratory</a:t>
            </a:r>
            <a:endParaRPr lang="en-US" sz="11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35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57250"/>
            <a:ext cx="9144000" cy="741363"/>
            <a:chOff x="0" y="-1588"/>
            <a:chExt cx="9144000" cy="741363"/>
          </a:xfrm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0077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391" y="648262"/>
            <a:ext cx="4851400" cy="33782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729068"/>
              </p:ext>
            </p:extLst>
          </p:nvPr>
        </p:nvGraphicFramePr>
        <p:xfrm>
          <a:off x="155787" y="613690"/>
          <a:ext cx="856826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17">
                  <a:extLst>
                    <a:ext uri="{9D8B030D-6E8A-4147-A177-3AD203B41FA5}">
                      <a16:colId xmlns:a16="http://schemas.microsoft.com/office/drawing/2014/main" val="780131650"/>
                    </a:ext>
                  </a:extLst>
                </a:gridCol>
                <a:gridCol w="4379800">
                  <a:extLst>
                    <a:ext uri="{9D8B030D-6E8A-4147-A177-3AD203B41FA5}">
                      <a16:colId xmlns:a16="http://schemas.microsoft.com/office/drawing/2014/main" val="422704553"/>
                    </a:ext>
                  </a:extLst>
                </a:gridCol>
                <a:gridCol w="1183076">
                  <a:extLst>
                    <a:ext uri="{9D8B030D-6E8A-4147-A177-3AD203B41FA5}">
                      <a16:colId xmlns:a16="http://schemas.microsoft.com/office/drawing/2014/main" val="3314480112"/>
                    </a:ext>
                  </a:extLst>
                </a:gridCol>
                <a:gridCol w="2546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440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Action</a:t>
                      </a:r>
                      <a:endParaRPr lang="en-GB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Responsible</a:t>
                      </a:r>
                      <a:endParaRPr lang="en-GB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 smtClean="0"/>
                        <a:t>Comments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105356629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1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MS Mincho"/>
                          <a:cs typeface="Helvetica" panose="020B0604020202020204" pitchFamily="34" charset="0"/>
                        </a:rPr>
                        <a:t>Produce an SWA commanding document. This will outline the entire SWA commanding process from top level SWT to IOR delivery to SOC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MS Mincho"/>
                          <a:cs typeface="Helvetica" panose="020B0604020202020204" pitchFamily="34" charset="0"/>
                        </a:rPr>
                        <a:t>MSSL </a:t>
                      </a:r>
                      <a:r>
                        <a:rPr lang="en-US" sz="1500" dirty="0" smtClean="0">
                          <a:effectLst/>
                          <a:latin typeface="+mn-lt"/>
                          <a:ea typeface="MS Mincho"/>
                          <a:cs typeface="Helvetica" panose="020B0604020202020204" pitchFamily="34" charset="0"/>
                        </a:rPr>
                        <a:t>(CA+GW)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In progress – </a:t>
                      </a: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major</a:t>
                      </a:r>
                      <a:r>
                        <a:rPr lang="en-GB" sz="1500" baseline="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 changes taking place at present in procedures</a:t>
                      </a:r>
                      <a:endParaRPr lang="en-GB" sz="1500" dirty="0">
                        <a:solidFill>
                          <a:srgbClr val="FF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04667799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2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MS Mincho"/>
                          <a:cs typeface="Helvetica" panose="020B0604020202020204" pitchFamily="34" charset="0"/>
                        </a:rPr>
                        <a:t>Sensors to provide a list of TM integrity checks during raw data ingestion </a:t>
                      </a:r>
                      <a:r>
                        <a:rPr lang="en-US" sz="1500" dirty="0" smtClean="0">
                          <a:effectLst/>
                          <a:latin typeface="+mn-lt"/>
                          <a:ea typeface="MS Mincho"/>
                          <a:cs typeface="Helvetica" panose="020B0604020202020204" pitchFamily="34" charset="0"/>
                        </a:rPr>
                        <a:t>of EDDS data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MS Mincho"/>
                          <a:cs typeface="Helvetica" panose="020B0604020202020204" pitchFamily="34" charset="0"/>
                        </a:rPr>
                        <a:t>HIS, PAS, EAS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Raw data</a:t>
                      </a:r>
                      <a:r>
                        <a:rPr lang="en-GB" sz="1500" baseline="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 checks: p</a:t>
                      </a: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acket order? checksums</a:t>
                      </a: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GB" sz="15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Use these, close this</a:t>
                      </a:r>
                      <a:endParaRPr lang="en-GB" sz="1500" dirty="0">
                        <a:solidFill>
                          <a:srgbClr val="FF0000"/>
                        </a:solidFill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6129341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2223" y="16731"/>
            <a:ext cx="6223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Actions from Sept 2017 meeting</a:t>
            </a:r>
          </a:p>
        </p:txBody>
      </p:sp>
    </p:spTree>
    <p:extLst>
      <p:ext uri="{BB962C8B-B14F-4D97-AF65-F5344CB8AC3E}">
        <p14:creationId xmlns:p14="http://schemas.microsoft.com/office/powerpoint/2010/main" val="213871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57250"/>
            <a:ext cx="9144000" cy="741363"/>
            <a:chOff x="0" y="-1588"/>
            <a:chExt cx="9144000" cy="741363"/>
          </a:xfrm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0077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391" y="648262"/>
            <a:ext cx="4851400" cy="33782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14601"/>
              </p:ext>
            </p:extLst>
          </p:nvPr>
        </p:nvGraphicFramePr>
        <p:xfrm>
          <a:off x="155787" y="613691"/>
          <a:ext cx="8568266" cy="2286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17">
                  <a:extLst>
                    <a:ext uri="{9D8B030D-6E8A-4147-A177-3AD203B41FA5}">
                      <a16:colId xmlns:a16="http://schemas.microsoft.com/office/drawing/2014/main" val="780131650"/>
                    </a:ext>
                  </a:extLst>
                </a:gridCol>
                <a:gridCol w="3427628">
                  <a:extLst>
                    <a:ext uri="{9D8B030D-6E8A-4147-A177-3AD203B41FA5}">
                      <a16:colId xmlns:a16="http://schemas.microsoft.com/office/drawing/2014/main" val="422704553"/>
                    </a:ext>
                  </a:extLst>
                </a:gridCol>
                <a:gridCol w="1175265">
                  <a:extLst>
                    <a:ext uri="{9D8B030D-6E8A-4147-A177-3AD203B41FA5}">
                      <a16:colId xmlns:a16="http://schemas.microsoft.com/office/drawing/2014/main" val="3314480112"/>
                    </a:ext>
                  </a:extLst>
                </a:gridCol>
                <a:gridCol w="3506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440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Action</a:t>
                      </a:r>
                      <a:endParaRPr lang="en-GB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Responsible</a:t>
                      </a:r>
                      <a:endParaRPr lang="en-GB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 smtClean="0"/>
                        <a:t>Comments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105356629"/>
                  </a:ext>
                </a:extLst>
              </a:tr>
              <a:tr h="564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1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Investigate the TM(5,2) overrun packets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MSSL/Airbus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See DPU ppt. NRB</a:t>
                      </a:r>
                      <a:r>
                        <a:rPr lang="en-GB" sz="1500" baseline="0" dirty="0" smtClean="0"/>
                        <a:t> about this on Mon, testing to be done perhaps Nov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04667799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2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Investigate dropped packets (HIS</a:t>
                      </a:r>
                      <a:r>
                        <a:rPr lang="en-GB" sz="1500" baseline="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 spotted)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HIS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We’ve not seen</a:t>
                      </a:r>
                      <a:r>
                        <a:rPr lang="en-GB" sz="1500" baseline="0" dirty="0" smtClean="0"/>
                        <a:t> any missing packets</a:t>
                      </a:r>
                      <a:r>
                        <a:rPr lang="en-GB" sz="1500" baseline="0" dirty="0" smtClean="0">
                          <a:solidFill>
                            <a:schemeClr val="tx1"/>
                          </a:solidFill>
                        </a:rPr>
                        <a:t>. At last team meeting Mark said HIS were checking it there and </a:t>
                      </a:r>
                      <a:r>
                        <a:rPr lang="en-GB" sz="1500" baseline="0" dirty="0" smtClean="0">
                          <a:solidFill>
                            <a:schemeClr val="tx1"/>
                          </a:solidFill>
                        </a:rPr>
                        <a:t>then not seen any lately</a:t>
                      </a:r>
                      <a:r>
                        <a:rPr lang="en-GB" sz="1500" baseline="0" dirty="0" smtClean="0">
                          <a:solidFill>
                            <a:srgbClr val="FF0000"/>
                          </a:solidFill>
                        </a:rPr>
                        <a:t> (Chad checks this and has been quiet)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6129341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2223" y="16731"/>
            <a:ext cx="6223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Actions from </a:t>
            </a:r>
            <a:r>
              <a:rPr lang="en-GB" sz="2400" dirty="0"/>
              <a:t>September </a:t>
            </a:r>
            <a:r>
              <a:rPr lang="en-GB" sz="2400" dirty="0"/>
              <a:t>2018 meeting</a:t>
            </a:r>
          </a:p>
        </p:txBody>
      </p:sp>
    </p:spTree>
    <p:extLst>
      <p:ext uri="{BB962C8B-B14F-4D97-AF65-F5344CB8AC3E}">
        <p14:creationId xmlns:p14="http://schemas.microsoft.com/office/powerpoint/2010/main" val="378765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57250"/>
            <a:ext cx="9144000" cy="741363"/>
            <a:chOff x="0" y="-1588"/>
            <a:chExt cx="9144000" cy="741363"/>
          </a:xfrm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0077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391" y="648262"/>
            <a:ext cx="4851400" cy="33782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155849"/>
              </p:ext>
            </p:extLst>
          </p:nvPr>
        </p:nvGraphicFramePr>
        <p:xfrm>
          <a:off x="155787" y="613691"/>
          <a:ext cx="8568266" cy="263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17">
                  <a:extLst>
                    <a:ext uri="{9D8B030D-6E8A-4147-A177-3AD203B41FA5}">
                      <a16:colId xmlns:a16="http://schemas.microsoft.com/office/drawing/2014/main" val="780131650"/>
                    </a:ext>
                  </a:extLst>
                </a:gridCol>
                <a:gridCol w="4379800">
                  <a:extLst>
                    <a:ext uri="{9D8B030D-6E8A-4147-A177-3AD203B41FA5}">
                      <a16:colId xmlns:a16="http://schemas.microsoft.com/office/drawing/2014/main" val="422704553"/>
                    </a:ext>
                  </a:extLst>
                </a:gridCol>
                <a:gridCol w="1183076">
                  <a:extLst>
                    <a:ext uri="{9D8B030D-6E8A-4147-A177-3AD203B41FA5}">
                      <a16:colId xmlns:a16="http://schemas.microsoft.com/office/drawing/2014/main" val="3314480112"/>
                    </a:ext>
                  </a:extLst>
                </a:gridCol>
                <a:gridCol w="2546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440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Action</a:t>
                      </a:r>
                      <a:endParaRPr lang="en-GB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GB" sz="1500" dirty="0" smtClean="0"/>
                        <a:t>Responsible</a:t>
                      </a:r>
                      <a:endParaRPr lang="en-GB" sz="15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 smtClean="0"/>
                        <a:t>Comments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105356629"/>
                  </a:ext>
                </a:extLst>
              </a:tr>
              <a:tr h="564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1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Jim</a:t>
                      </a:r>
                      <a:r>
                        <a:rPr lang="en-GB" sz="1500" baseline="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 to supply HIS LL data checks that will need to be incorporated into LL s/w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Jim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GB" sz="1500" dirty="0" smtClean="0">
                          <a:solidFill>
                            <a:schemeClr val="tx1"/>
                          </a:solidFill>
                        </a:rPr>
                        <a:t>Jim to supply inputs, as discussed earlier</a:t>
                      </a:r>
                      <a:r>
                        <a:rPr lang="en-GB" sz="1500" dirty="0" smtClean="0">
                          <a:solidFill>
                            <a:srgbClr val="FF0000"/>
                          </a:solidFill>
                        </a:rPr>
                        <a:t> change ‘checks’ as it’s not checks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04667799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2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PAS to supply input for a procedure</a:t>
                      </a:r>
                      <a:r>
                        <a:rPr lang="en-GB" sz="1500" baseline="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 to run CEM calibration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PAS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GB" sz="1500" dirty="0" smtClean="0">
                          <a:solidFill>
                            <a:srgbClr val="FF0000"/>
                          </a:solidFill>
                        </a:rPr>
                        <a:t>Will be stop</a:t>
                      </a:r>
                      <a:r>
                        <a:rPr lang="en-GB" sz="1500" baseline="0" dirty="0" smtClean="0">
                          <a:solidFill>
                            <a:srgbClr val="FF0000"/>
                          </a:solidFill>
                        </a:rPr>
                        <a:t> science, run </a:t>
                      </a:r>
                      <a:r>
                        <a:rPr lang="en-GB" sz="1500" baseline="0" dirty="0" err="1" smtClean="0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lang="en-GB" sz="1500" baseline="0" dirty="0" smtClean="0">
                          <a:solidFill>
                            <a:srgbClr val="FF0000"/>
                          </a:solidFill>
                        </a:rPr>
                        <a:t> mode, start science probably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3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PAS to create a SOOP kitchen block that has PAS going</a:t>
                      </a:r>
                      <a:r>
                        <a:rPr lang="en-GB" sz="1500" baseline="0" dirty="0" smtClean="0">
                          <a:effectLst/>
                          <a:latin typeface="+mn-lt"/>
                          <a:ea typeface="MS Mincho"/>
                          <a:cs typeface="Times New Roman"/>
                        </a:rPr>
                        <a:t> into burst mode four times every hour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+mn-lt"/>
                          <a:ea typeface="MS Mincho"/>
                          <a:cs typeface="Times New Roman" panose="02020603050405020304" pitchFamily="18" charset="0"/>
                        </a:rPr>
                        <a:t>PAS</a:t>
                      </a:r>
                      <a:endParaRPr lang="en-GB" sz="15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GB" sz="1500" dirty="0" smtClean="0">
                          <a:solidFill>
                            <a:srgbClr val="FF0000"/>
                          </a:solidFill>
                        </a:rPr>
                        <a:t>They are also inventing a</a:t>
                      </a:r>
                      <a:r>
                        <a:rPr lang="en-GB" sz="1500" baseline="0" dirty="0" smtClean="0">
                          <a:solidFill>
                            <a:srgbClr val="FF0000"/>
                          </a:solidFill>
                        </a:rPr>
                        <a:t> way to create more data for the high data rate phase – do we need commanding for that?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2223" y="16731"/>
            <a:ext cx="6223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Actions from </a:t>
            </a:r>
            <a:r>
              <a:rPr lang="en-GB" sz="2400" dirty="0"/>
              <a:t>March 2019 </a:t>
            </a:r>
            <a:r>
              <a:rPr lang="en-GB" sz="2400" dirty="0"/>
              <a:t>meeting</a:t>
            </a:r>
          </a:p>
        </p:txBody>
      </p:sp>
    </p:spTree>
    <p:extLst>
      <p:ext uri="{BB962C8B-B14F-4D97-AF65-F5344CB8AC3E}">
        <p14:creationId xmlns:p14="http://schemas.microsoft.com/office/powerpoint/2010/main" val="264073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13779</TotalTime>
  <Words>288</Words>
  <Application>Microsoft Office PowerPoint</Application>
  <PresentationFormat>On-screen Show (16:9)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MS Mincho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Gill Watson</cp:lastModifiedBy>
  <cp:revision>168</cp:revision>
  <dcterms:created xsi:type="dcterms:W3CDTF">2014-08-20T12:29:59Z</dcterms:created>
  <dcterms:modified xsi:type="dcterms:W3CDTF">2019-10-10T16:39:50Z</dcterms:modified>
</cp:coreProperties>
</file>