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8" r:id="rId3"/>
    <p:sldId id="310" r:id="rId4"/>
    <p:sldId id="309" r:id="rId5"/>
    <p:sldId id="311" r:id="rId6"/>
    <p:sldId id="318" r:id="rId7"/>
    <p:sldId id="319" r:id="rId8"/>
    <p:sldId id="320" r:id="rId9"/>
    <p:sldId id="32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CF8D-6446-476D-B3F2-212FB5E65E6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C9BC1-A5EB-4945-B5F3-4E205F73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465882-41A5-42E2-8B36-E2B2905E76F9}" type="slidenum">
              <a:t>6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94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6E57F4-6865-4A13-95C3-12C684C781DE}" type="slidenum">
              <a:t>7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41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BE42849-AD55-4061-AA9D-45C7B4486AD6}" type="slidenum">
              <a:t>8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68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1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9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FC3D-9058-4C15-83B8-D2121630159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A07F-F847-474E-A4D1-265BBA1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9" y="778907"/>
            <a:ext cx="4094605" cy="5832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37" y="574608"/>
            <a:ext cx="4188375" cy="2946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760" y="3058513"/>
            <a:ext cx="5657578" cy="3560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40905"/>
            <a:ext cx="406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Alfvénic </a:t>
            </a:r>
            <a:r>
              <a:rPr lang="en-US" sz="2800" b="1" dirty="0" smtClean="0"/>
              <a:t>quasi-par</a:t>
            </a:r>
            <a:r>
              <a:rPr lang="en-US" sz="2800" dirty="0" smtClean="0"/>
              <a:t> interval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72325" y="1262563"/>
            <a:ext cx="928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handed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172325" y="2405563"/>
            <a:ext cx="1047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Right handed</a:t>
            </a:r>
            <a:endParaRPr lang="en-US" sz="1200" dirty="0"/>
          </a:p>
        </p:txBody>
      </p:sp>
      <p:sp>
        <p:nvSpPr>
          <p:cNvPr id="8" name="Oval Callout 7"/>
          <p:cNvSpPr/>
          <p:nvPr/>
        </p:nvSpPr>
        <p:spPr>
          <a:xfrm>
            <a:off x="4998978" y="804172"/>
            <a:ext cx="1486035" cy="519351"/>
          </a:xfrm>
          <a:prstGeom prst="wedgeEllipseCallout">
            <a:avLst>
              <a:gd name="adj1" fmla="val -181194"/>
              <a:gd name="adj2" fmla="val 5678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ICWs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994305" y="804172"/>
            <a:ext cx="1486035" cy="519351"/>
          </a:xfrm>
          <a:prstGeom prst="wedgeEllipseCallout">
            <a:avLst>
              <a:gd name="adj1" fmla="val 210975"/>
              <a:gd name="adj2" fmla="val 560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ICWs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4" y="641283"/>
            <a:ext cx="4521836" cy="6441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012" y="3950516"/>
            <a:ext cx="4760589" cy="2503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36" y="173283"/>
            <a:ext cx="5286043" cy="3718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8350" y="118063"/>
            <a:ext cx="425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Alfvénic </a:t>
            </a:r>
            <a:r>
              <a:rPr lang="en-US" sz="2800" b="1" dirty="0" smtClean="0"/>
              <a:t>quasi-perp</a:t>
            </a:r>
            <a:r>
              <a:rPr lang="en-US" sz="2800" dirty="0" smtClean="0"/>
              <a:t> interval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22464" y="1365504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handed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4756" y="2606519"/>
            <a:ext cx="14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handed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61280" y="2791185"/>
            <a:ext cx="71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2" y="1189202"/>
            <a:ext cx="6460582" cy="5168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2816" y="333375"/>
            <a:ext cx="633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Alfvénic quasi-parallel intervals:        0°</a:t>
            </a:r>
            <a:r>
              <a:rPr lang="en-US" sz="2400" dirty="0" smtClean="0">
                <a:latin typeface="Symbol" panose="05050102010706020507" pitchFamily="18" charset="2"/>
              </a:rPr>
              <a:t>&lt; Q</a:t>
            </a:r>
            <a:r>
              <a:rPr lang="en-US" sz="2400" baseline="-25000" dirty="0" smtClean="0"/>
              <a:t>BR</a:t>
            </a:r>
            <a:r>
              <a:rPr lang="en-US" sz="2400" dirty="0" smtClean="0">
                <a:latin typeface="Symbol" panose="05050102010706020507" pitchFamily="18" charset="2"/>
              </a:rPr>
              <a:t>&lt; </a:t>
            </a:r>
            <a:r>
              <a:rPr lang="en-US" sz="2400" dirty="0" smtClean="0"/>
              <a:t>20°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09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2" y="1189202"/>
            <a:ext cx="6460582" cy="5168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2816" y="333375"/>
            <a:ext cx="731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Alfvénic </a:t>
            </a:r>
            <a:r>
              <a:rPr lang="en-US" sz="2400" dirty="0" smtClean="0"/>
              <a:t>quasi perpendicular intervals:        50°</a:t>
            </a:r>
            <a:r>
              <a:rPr lang="en-US" sz="2400" dirty="0" smtClean="0">
                <a:latin typeface="Symbol" panose="05050102010706020507" pitchFamily="18" charset="2"/>
              </a:rPr>
              <a:t>&lt;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Q</a:t>
            </a:r>
            <a:r>
              <a:rPr lang="en-US" sz="2400" baseline="-25000" dirty="0" smtClean="0"/>
              <a:t>BR</a:t>
            </a:r>
            <a:r>
              <a:rPr lang="en-US" sz="2400" dirty="0" smtClean="0">
                <a:latin typeface="Symbol" panose="05050102010706020507" pitchFamily="18" charset="2"/>
              </a:rPr>
              <a:t>&lt; </a:t>
            </a:r>
            <a:r>
              <a:rPr lang="en-US" sz="2400" dirty="0" smtClean="0"/>
              <a:t>90°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34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2575" y="1807339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Based on what </a:t>
            </a:r>
            <a:r>
              <a:rPr lang="en-US" sz="2000" dirty="0"/>
              <a:t>we have seen so far, if there are not ICWs (within quasi-par intervals) there is no beam.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does not </a:t>
            </a:r>
            <a:r>
              <a:rPr lang="en-US" sz="2000" dirty="0" smtClean="0"/>
              <a:t>necessarily mean </a:t>
            </a:r>
            <a:r>
              <a:rPr lang="en-US" sz="2000" dirty="0"/>
              <a:t>that the ICWs produce the beam. </a:t>
            </a:r>
            <a:endParaRPr lang="en-US" sz="2000" dirty="0" smtClean="0"/>
          </a:p>
          <a:p>
            <a:r>
              <a:rPr lang="en-US" sz="2000" dirty="0" smtClean="0"/>
              <a:t>ICWs </a:t>
            </a:r>
            <a:r>
              <a:rPr lang="en-US" sz="2000" dirty="0"/>
              <a:t>and beam might be two different effects </a:t>
            </a:r>
            <a:r>
              <a:rPr lang="en-US" sz="2000" dirty="0" smtClean="0"/>
              <a:t>of the </a:t>
            </a:r>
            <a:r>
              <a:rPr lang="en-US" sz="2000" dirty="0"/>
              <a:t>interaction of Alfvén waves with protons at </a:t>
            </a:r>
            <a:r>
              <a:rPr lang="en-US" sz="2000" dirty="0" smtClean="0"/>
              <a:t>scales around the </a:t>
            </a:r>
            <a:r>
              <a:rPr lang="en-US" sz="2000" dirty="0"/>
              <a:t>frequency break.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Probably we observe beams only when we sample in the quasi-par direction because beams lie on that direction. (sampling direction effect??)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Next step: using </a:t>
            </a:r>
            <a:r>
              <a:rPr lang="en-US" sz="2000" dirty="0"/>
              <a:t>2D cuts in the VDF, </a:t>
            </a:r>
            <a:r>
              <a:rPr lang="en-US" sz="2000" dirty="0" smtClean="0"/>
              <a:t>we will look for beams </a:t>
            </a:r>
            <a:r>
              <a:rPr lang="en-US" sz="2000" dirty="0"/>
              <a:t>also </a:t>
            </a:r>
            <a:r>
              <a:rPr lang="en-US" sz="2000" dirty="0" smtClean="0"/>
              <a:t>within quasi-perp intervals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66850" y="962025"/>
            <a:ext cx="193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552575" y="3933825"/>
            <a:ext cx="8305800" cy="79057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796" t="10599" r="7" b="2167"/>
          <a:stretch>
            <a:fillRect/>
          </a:stretch>
        </p:blipFill>
        <p:spPr>
          <a:xfrm>
            <a:off x="6487619" y="548664"/>
            <a:ext cx="3969320" cy="317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31555" y="170805"/>
            <a:ext cx="4037576" cy="348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30726" y="2775977"/>
            <a:ext cx="556789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 b="1">
                <a:solidFill>
                  <a:srgbClr val="FF3333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B, 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8985" y="201177"/>
            <a:ext cx="4311471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 b="1">
                <a:solidFill>
                  <a:srgbClr val="3333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 Vx Vy plane, B parallel to Vx,  vdf not in scale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00878" y="3853709"/>
            <a:ext cx="4252469" cy="2551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traight Connector 6"/>
          <p:cNvSpPr/>
          <p:nvPr/>
        </p:nvSpPr>
        <p:spPr>
          <a:xfrm flipH="1">
            <a:off x="5531377" y="2702168"/>
            <a:ext cx="1307975" cy="0"/>
          </a:xfrm>
          <a:prstGeom prst="line">
            <a:avLst/>
          </a:prstGeom>
          <a:noFill/>
          <a:ln w="38160">
            <a:solidFill>
              <a:srgbClr val="FF3333"/>
            </a:solidFill>
            <a:prstDash val="solid"/>
            <a:tailEnd type="arrow"/>
          </a:ln>
        </p:spPr>
        <p:txBody>
          <a:bodyPr vert="horz" wrap="none" lIns="98955" tIns="58132" rIns="98955" bIns="58132" anchor="ctr" anchorCtr="0" compatLnSpc="0"/>
          <a:lstStyle/>
          <a:p>
            <a:pPr hangingPunct="0"/>
            <a:endParaRPr lang="it-IT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351" y="2384074"/>
            <a:ext cx="920927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r>
              <a:rPr lang="it-IT" sz="1633">
                <a:solidFill>
                  <a:srgbClr val="FFFF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Principal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3328" y="2482050"/>
            <a:ext cx="653354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r>
              <a:rPr lang="it-IT" sz="1633">
                <a:solidFill>
                  <a:srgbClr val="FFFF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Beam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5223" t="6711" r="7" b="2998"/>
          <a:stretch>
            <a:fillRect/>
          </a:stretch>
        </p:blipFill>
        <p:spPr>
          <a:xfrm>
            <a:off x="1850106" y="3526797"/>
            <a:ext cx="4008837" cy="3298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48350" y="5617270"/>
            <a:ext cx="548903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r>
              <a:rPr lang="it-IT" sz="1633">
                <a:solidFill>
                  <a:srgbClr val="FFFF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8974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6514" t="8836"/>
          <a:stretch>
            <a:fillRect/>
          </a:stretch>
        </p:blipFill>
        <p:spPr>
          <a:xfrm>
            <a:off x="1786422" y="3396489"/>
            <a:ext cx="3996425" cy="336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19951" y="162313"/>
            <a:ext cx="3821377" cy="330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6803" b="4317"/>
          <a:stretch>
            <a:fillRect/>
          </a:stretch>
        </p:blipFill>
        <p:spPr>
          <a:xfrm>
            <a:off x="1719472" y="293927"/>
            <a:ext cx="3913800" cy="30042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74936" y="130635"/>
            <a:ext cx="4024726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 b="1">
                <a:solidFill>
                  <a:srgbClr val="3333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 Vx Vy plane, B Perp to Vy,  vdf not in scale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6193693" y="1697591"/>
            <a:ext cx="0" cy="1307976"/>
          </a:xfrm>
          <a:prstGeom prst="line">
            <a:avLst/>
          </a:prstGeom>
          <a:noFill/>
          <a:ln w="38160">
            <a:solidFill>
              <a:srgbClr val="FF3333"/>
            </a:solidFill>
            <a:prstDash val="solid"/>
            <a:tailEnd type="arrow"/>
          </a:ln>
        </p:spPr>
        <p:txBody>
          <a:bodyPr vert="horz" wrap="none" lIns="98955" tIns="58132" rIns="98955" bIns="58132" anchor="ctr" anchorCtr="0" compatLnSpc="0"/>
          <a:lstStyle/>
          <a:p>
            <a:pPr hangingPunct="0"/>
            <a:endParaRPr lang="it-IT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1034" y="849123"/>
            <a:ext cx="316147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>
                <a:solidFill>
                  <a:srgbClr val="3333FF"/>
                </a:solidFill>
              </a:defRPr>
            </a:pPr>
            <a:r>
              <a:rPr lang="it-IT" sz="1633" b="1">
                <a:solidFill>
                  <a:srgbClr val="3333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14332" y="3812559"/>
            <a:ext cx="4422947" cy="26538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traight Connector 8"/>
          <p:cNvSpPr/>
          <p:nvPr/>
        </p:nvSpPr>
        <p:spPr>
          <a:xfrm flipH="1">
            <a:off x="5440913" y="1175708"/>
            <a:ext cx="1307975" cy="0"/>
          </a:xfrm>
          <a:prstGeom prst="line">
            <a:avLst/>
          </a:prstGeom>
          <a:noFill/>
          <a:ln w="38160">
            <a:solidFill>
              <a:srgbClr val="3333FF"/>
            </a:solidFill>
            <a:prstDash val="solid"/>
            <a:tailEnd type="arrow"/>
          </a:ln>
        </p:spPr>
        <p:txBody>
          <a:bodyPr vert="horz" wrap="none" lIns="98955" tIns="58132" rIns="98955" bIns="58132" anchor="ctr" anchorCtr="0" compatLnSpc="0"/>
          <a:lstStyle/>
          <a:p>
            <a:pPr hangingPunct="0"/>
            <a:endParaRPr lang="it-IT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1995" y="1816468"/>
            <a:ext cx="304540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 b="1">
                <a:solidFill>
                  <a:srgbClr val="FF3333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4424" y="2188123"/>
            <a:ext cx="920927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r>
              <a:rPr lang="it-IT" sz="1633">
                <a:solidFill>
                  <a:srgbClr val="FFFF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Principal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3956" y="2200533"/>
            <a:ext cx="653354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r>
              <a:rPr lang="it-IT" sz="1633">
                <a:solidFill>
                  <a:srgbClr val="FFFF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Beam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8350" y="5453978"/>
            <a:ext cx="548903" cy="32321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>
              <a:defRPr>
                <a:solidFill>
                  <a:srgbClr val="FFFFFF"/>
                </a:solidFill>
              </a:defRPr>
            </a:pPr>
            <a:r>
              <a:rPr lang="it-IT" sz="1633">
                <a:solidFill>
                  <a:srgbClr val="FFFFFF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5767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48350" y="3527123"/>
            <a:ext cx="5019945" cy="331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32992" y="195952"/>
            <a:ext cx="4497408" cy="297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67304" y="195952"/>
            <a:ext cx="4525821" cy="299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9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2575" y="1807339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Based on what </a:t>
            </a:r>
            <a:r>
              <a:rPr lang="en-US" sz="2000" dirty="0"/>
              <a:t>we have seen so far, if there are not ICWs (within quasi-par intervals) there is no beam.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does not </a:t>
            </a:r>
            <a:r>
              <a:rPr lang="en-US" sz="2000" dirty="0" smtClean="0"/>
              <a:t>necessarily mean </a:t>
            </a:r>
            <a:r>
              <a:rPr lang="en-US" sz="2000" dirty="0"/>
              <a:t>that the ICWs produce the beam. </a:t>
            </a:r>
            <a:endParaRPr lang="en-US" sz="2000" dirty="0" smtClean="0"/>
          </a:p>
          <a:p>
            <a:r>
              <a:rPr lang="en-US" sz="2000" dirty="0" smtClean="0"/>
              <a:t>ICWs </a:t>
            </a:r>
            <a:r>
              <a:rPr lang="en-US" sz="2000" dirty="0"/>
              <a:t>and beam might be two different effects </a:t>
            </a:r>
            <a:r>
              <a:rPr lang="en-US" sz="2000" dirty="0" smtClean="0"/>
              <a:t>of the </a:t>
            </a:r>
            <a:r>
              <a:rPr lang="en-US" sz="2000" dirty="0"/>
              <a:t>interaction of Alfvén waves with protons at </a:t>
            </a:r>
            <a:r>
              <a:rPr lang="en-US" sz="2000" dirty="0" smtClean="0"/>
              <a:t>scales around the </a:t>
            </a:r>
            <a:r>
              <a:rPr lang="en-US" sz="2000" dirty="0"/>
              <a:t>frequency break.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Probably we observe beams only when we sample in the quasi-par direction because beams lie on that direction. (sampling direction effect??)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Next step: using </a:t>
            </a:r>
            <a:r>
              <a:rPr lang="en-US" sz="2000" dirty="0"/>
              <a:t>2D cuts in the VDF, </a:t>
            </a:r>
            <a:r>
              <a:rPr lang="en-US" sz="2000" dirty="0" smtClean="0"/>
              <a:t>we will look for beams </a:t>
            </a:r>
            <a:r>
              <a:rPr lang="en-US" sz="2000" dirty="0"/>
              <a:t>also </a:t>
            </a:r>
            <a:r>
              <a:rPr lang="en-US" sz="2000" dirty="0" smtClean="0"/>
              <a:t>within quasi-perp intervals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66850" y="962025"/>
            <a:ext cx="193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552575" y="3933825"/>
            <a:ext cx="8305800" cy="79057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41280" y="4023360"/>
            <a:ext cx="99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252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288</Words>
  <Application>Microsoft Office PowerPoint</Application>
  <PresentationFormat>Widescreen</PresentationFormat>
  <Paragraphs>44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FreeSans</vt:lpstr>
      <vt:lpstr>Liberation Sans</vt:lpstr>
      <vt:lpstr>Noto Sans CJK SC Regular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bruno</dc:creator>
  <cp:lastModifiedBy>roberto bruno</cp:lastModifiedBy>
  <cp:revision>163</cp:revision>
  <dcterms:created xsi:type="dcterms:W3CDTF">2020-10-24T10:37:19Z</dcterms:created>
  <dcterms:modified xsi:type="dcterms:W3CDTF">2020-11-02T13:41:48Z</dcterms:modified>
</cp:coreProperties>
</file>