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1"/>
  </p:notesMasterIdLst>
  <p:handoutMasterIdLst>
    <p:handoutMasterId r:id="rId12"/>
  </p:handoutMasterIdLst>
  <p:sldIdLst>
    <p:sldId id="281" r:id="rId2"/>
    <p:sldId id="268" r:id="rId3"/>
    <p:sldId id="279" r:id="rId4"/>
    <p:sldId id="280" r:id="rId5"/>
    <p:sldId id="278" r:id="rId6"/>
    <p:sldId id="275" r:id="rId7"/>
    <p:sldId id="269" r:id="rId8"/>
    <p:sldId id="277" r:id="rId9"/>
    <p:sldId id="276" r:id="rId10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FA300"/>
    <a:srgbClr val="000000"/>
    <a:srgbClr val="A9C1DF"/>
    <a:srgbClr val="CCFF99"/>
    <a:srgbClr val="0070C0"/>
    <a:srgbClr val="92D050"/>
    <a:srgbClr val="FF0000"/>
    <a:srgbClr val="376092"/>
    <a:srgbClr val="E8E8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A477CD-05F3-9D4F-9117-B870599C115F}" v="2524" dt="2020-05-04T18:06:53.029"/>
    <p1510:client id="{57D73C68-0C64-E116-EEEE-4724F46440DB}" v="333" vWet="334" dt="2020-05-04T16:32:48.713"/>
    <p1510:client id="{AD059C04-5D77-6491-FE82-F54E32CB0001}" v="4226" dt="2020-05-04T16:10:57.731"/>
  </p1510:revLst>
</p1510:revInfo>
</file>

<file path=ppt/tableStyles.xml><?xml version="1.0" encoding="utf-8"?>
<a:tblStyleLst xmlns:a="http://schemas.openxmlformats.org/drawingml/2006/main" def="{B301B821-A1FF-4177-AEE7-76D212191A09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14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9097F-6AEF-4D5D-AFF1-CF33053EB35E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D8D67-2822-47E9-A7B3-1F20852A3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252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F072F2A1-6B57-4B59-819B-52A02A45EC6D}" type="datetimeFigureOut">
              <a:rPr lang="en-US"/>
              <a:pPr>
                <a:defRPr/>
              </a:pPr>
              <a:t>10/29/2020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990ED174-806E-4E74-A288-A406B56FF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562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3" y="762005"/>
            <a:ext cx="10358967" cy="6842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629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376092"/>
              </a:buClr>
              <a:buSzPct val="90000"/>
              <a:buFont typeface="Wingdings" pitchFamily="2" charset="2"/>
              <a:buChar char="n"/>
              <a:defRPr sz="1800"/>
            </a:lvl1pPr>
            <a:lvl2pPr>
              <a:buClr>
                <a:srgbClr val="376092"/>
              </a:buClr>
              <a:buSzPct val="90000"/>
              <a:buFont typeface="Wingdings" pitchFamily="2" charset="2"/>
              <a:buChar char="q"/>
              <a:defRPr sz="1500"/>
            </a:lvl2pPr>
            <a:lvl3pPr>
              <a:buClr>
                <a:srgbClr val="376092"/>
              </a:buClr>
              <a:buSzPct val="90000"/>
              <a:buFont typeface="Wingdings" pitchFamily="2" charset="2"/>
              <a:buChar char="l"/>
              <a:defRPr sz="1500"/>
            </a:lvl3pPr>
            <a:lvl4pPr>
              <a:buClr>
                <a:srgbClr val="376092"/>
              </a:buClr>
              <a:buSzPct val="90000"/>
              <a:buFont typeface="Wingdings" pitchFamily="2" charset="2"/>
              <a:buChar char="m"/>
              <a:defRPr sz="1350"/>
            </a:lvl4pPr>
            <a:lvl5pPr>
              <a:buClr>
                <a:srgbClr val="376092"/>
              </a:buClr>
              <a:buSzPct val="90000"/>
              <a:buFont typeface="Wingdings" pitchFamily="2" charset="2"/>
              <a:buChar char="Ø"/>
              <a:defRPr sz="13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77BE9-563B-B24D-8AF1-8E73D05F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0EFDFD-B8CF-4B4B-B5E4-55233FF6D4A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0291" y="1585560"/>
            <a:ext cx="5398900" cy="4723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ADCF68-E333-144E-812A-08D2A078B92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183499" y="1585559"/>
            <a:ext cx="5398900" cy="4723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35744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12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28084" y="6378580"/>
            <a:ext cx="2785533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67500" tIns="35100" rIns="67500" bIns="351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376092"/>
                </a:solidFill>
                <a:latin typeface="Calibri"/>
              </a:rPr>
              <a:t>30-October-2020</a:t>
            </a:r>
            <a:endParaRPr lang="en-US" sz="900" dirty="0">
              <a:solidFill>
                <a:srgbClr val="376092"/>
              </a:solidFill>
              <a:latin typeface="Calibri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666146" y="6378580"/>
            <a:ext cx="4332718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67500" tIns="35100" rIns="67500" bIns="3510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rgbClr val="376092"/>
                </a:solidFill>
                <a:latin typeface="Calibri" pitchFamily="34" charset="0"/>
                <a:cs typeface="Calibri" pitchFamily="34" charset="0"/>
              </a:rPr>
              <a:t>SWA Team Meeting</a:t>
            </a:r>
            <a:endParaRPr lang="en-US" sz="900" b="1" dirty="0">
              <a:solidFill>
                <a:srgbClr val="37609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TextBox 15"/>
          <p:cNvSpPr txBox="1">
            <a:spLocks noChangeArrowheads="1"/>
          </p:cNvSpPr>
          <p:nvPr/>
        </p:nvSpPr>
        <p:spPr bwMode="auto">
          <a:xfrm>
            <a:off x="9438217" y="6378580"/>
            <a:ext cx="2438400" cy="307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67500" tIns="35100" rIns="67500" bIns="35100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rgbClr val="376092"/>
                </a:solidFill>
                <a:latin typeface="Calibri"/>
              </a:rPr>
              <a:t>Livi </a:t>
            </a:r>
            <a:fld id="{D325B003-E09E-4F56-B7D6-F505AC5F09B2}" type="slidenum">
              <a:rPr lang="en-US" sz="900" smtClean="0">
                <a:solidFill>
                  <a:srgbClr val="376092"/>
                </a:solidFill>
                <a:latin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00" dirty="0">
              <a:solidFill>
                <a:srgbClr val="376092"/>
              </a:solidFill>
              <a:latin typeface="Calibri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304800" y="228600"/>
            <a:ext cx="11582400" cy="6400800"/>
          </a:xfrm>
          <a:prstGeom prst="rect">
            <a:avLst/>
          </a:prstGeom>
          <a:noFill/>
          <a:ln w="57240">
            <a:solidFill>
              <a:srgbClr val="4F81BD">
                <a:lumMod val="75000"/>
              </a:srgb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Times New Roman" charset="0"/>
              <a:buNone/>
              <a:defRPr/>
            </a:pPr>
            <a:endParaRPr lang="en-US" kern="0">
              <a:solidFill>
                <a:sysClr val="windowText" lastClr="000000"/>
              </a:solidFill>
              <a:latin typeface="Times New Roman" charset="0"/>
              <a:cs typeface="Arial Unicode MS" charset="0"/>
            </a:endParaRPr>
          </a:p>
        </p:txBody>
      </p:sp>
      <p:sp>
        <p:nvSpPr>
          <p:cNvPr id="1030" name="Text Placeholder 40"/>
          <p:cNvSpPr>
            <a:spLocks noGrp="1"/>
          </p:cNvSpPr>
          <p:nvPr>
            <p:ph type="body" idx="1"/>
          </p:nvPr>
        </p:nvSpPr>
        <p:spPr bwMode="auto">
          <a:xfrm>
            <a:off x="609600" y="1600205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Title Placeholder 41"/>
          <p:cNvSpPr>
            <a:spLocks noGrp="1"/>
          </p:cNvSpPr>
          <p:nvPr>
            <p:ph type="title"/>
          </p:nvPr>
        </p:nvSpPr>
        <p:spPr bwMode="auto">
          <a:xfrm>
            <a:off x="609600" y="762000"/>
            <a:ext cx="1097280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8" name="Text Box 8">
            <a:extLst>
              <a:ext uri="{FF2B5EF4-FFF2-40B4-BE49-F238E27FC236}">
                <a16:creationId xmlns:a16="http://schemas.microsoft.com/office/drawing/2014/main" id="{9CEC9864-E680-954C-AFAD-A5B7DA7C0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246888"/>
            <a:ext cx="5486400" cy="3478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7500" tIns="35100" rIns="67500" bIns="35100">
            <a:spAutoFit/>
          </a:bodyPr>
          <a:lstStyle/>
          <a:p>
            <a:pPr algn="ctr" fontAlgn="auto">
              <a:spcAft>
                <a:spcPts val="0"/>
              </a:spcAft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  <a:defRPr/>
            </a:pPr>
            <a:r>
              <a:rPr lang="en-US" sz="1800">
                <a:latin typeface="Georgia" pitchFamily="18" charset="0"/>
              </a:rPr>
              <a:t>Linking the Solar Wind and the Sun</a:t>
            </a:r>
          </a:p>
        </p:txBody>
      </p:sp>
      <p:pic>
        <p:nvPicPr>
          <p:cNvPr id="19" name="Picture 16" descr="C:\Users\bgibson\Documents\My Projects\Raven\Logos\logo_nasa.jpg">
            <a:extLst>
              <a:ext uri="{FF2B5EF4-FFF2-40B4-BE49-F238E27FC236}">
                <a16:creationId xmlns:a16="http://schemas.microsoft.com/office/drawing/2014/main" id="{9E32051C-9C1C-1E4B-B9D4-F31F5F92A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11308081" y="285753"/>
            <a:ext cx="457159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">
            <a:extLst>
              <a:ext uri="{FF2B5EF4-FFF2-40B4-BE49-F238E27FC236}">
                <a16:creationId xmlns:a16="http://schemas.microsoft.com/office/drawing/2014/main" id="{35114348-961E-CD43-A57F-AFF81F03C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9570720" y="287338"/>
            <a:ext cx="24010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991D07DE-CEC6-5C43-A252-17D866767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10278710" y="363538"/>
            <a:ext cx="56148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5">
            <a:extLst>
              <a:ext uri="{FF2B5EF4-FFF2-40B4-BE49-F238E27FC236}">
                <a16:creationId xmlns:a16="http://schemas.microsoft.com/office/drawing/2014/main" id="{E78BCC58-F242-BD4B-8FAD-D07131112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18160" y="362136"/>
            <a:ext cx="548640" cy="24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5">
            <a:extLst>
              <a:ext uri="{FF2B5EF4-FFF2-40B4-BE49-F238E27FC236}">
                <a16:creationId xmlns:a16="http://schemas.microsoft.com/office/drawing/2014/main" id="{5E296D52-D014-B147-9047-30A3696E4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1280" y="284676"/>
            <a:ext cx="380965" cy="386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 descr="StackedBlockM.jpg">
            <a:extLst>
              <a:ext uri="{FF2B5EF4-FFF2-40B4-BE49-F238E27FC236}">
                <a16:creationId xmlns:a16="http://schemas.microsoft.com/office/drawing/2014/main" id="{FE540EA6-3EF8-E948-A41B-2672E6F4515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42872" y="287082"/>
            <a:ext cx="402336" cy="3840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6" r:id="rId2"/>
    <p:sldLayoutId id="2147483687" r:id="rId3"/>
    <p:sldLayoutId id="2147483686" r:id="rId4"/>
    <p:sldLayoutId id="2147483698" r:id="rId5"/>
  </p:sldLayoutIdLst>
  <p:hf hdr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lang="en-US" sz="2400" kern="1200" dirty="0">
          <a:solidFill>
            <a:schemeClr val="accent1"/>
          </a:solidFill>
          <a:latin typeface="Calibri" pitchFamily="34" charset="0"/>
          <a:ea typeface="+mj-ea"/>
          <a:cs typeface="Calibri" pitchFamily="34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chemeClr val="accent1"/>
          </a:solidFill>
          <a:latin typeface="Calibri" pitchFamily="34" charset="0"/>
          <a:ea typeface="Arial Unicode MS" pitchFamily="34" charset="-128"/>
          <a:cs typeface="Arial Unicode MS" pitchFamily="34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chemeClr val="accent1"/>
          </a:solidFill>
          <a:latin typeface="Calibri" pitchFamily="34" charset="0"/>
          <a:ea typeface="Arial Unicode MS" pitchFamily="34" charset="-128"/>
          <a:cs typeface="Arial Unicode MS" pitchFamily="34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chemeClr val="accent1"/>
          </a:solidFill>
          <a:latin typeface="Calibri" pitchFamily="34" charset="0"/>
          <a:ea typeface="Arial Unicode MS" pitchFamily="34" charset="-128"/>
          <a:cs typeface="Arial Unicode MS" pitchFamily="34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chemeClr val="accent1"/>
          </a:solidFill>
          <a:latin typeface="Calibri" pitchFamily="34" charset="0"/>
          <a:ea typeface="Arial Unicode MS" pitchFamily="34" charset="-128"/>
          <a:cs typeface="Arial Unicode MS" pitchFamily="34" charset="-128"/>
        </a:defRPr>
      </a:lvl5pPr>
      <a:lvl6pPr marL="1885950" indent="-171450" algn="ctr" defTabSz="3429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2228850" indent="-171450" algn="ctr" defTabSz="3429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2571750" indent="-171450" algn="ctr" defTabSz="3429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2914650" indent="-171450" algn="ctr" defTabSz="3429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257175" indent="-257175" algn="l" defTabSz="342900" rtl="0" eaLnBrk="0" fontAlgn="base" hangingPunct="0">
        <a:spcBef>
          <a:spcPts val="600"/>
        </a:spcBef>
        <a:spcAft>
          <a:spcPct val="0"/>
        </a:spcAft>
        <a:buClr>
          <a:srgbClr val="376092"/>
        </a:buClr>
        <a:buSzPct val="90000"/>
        <a:buFont typeface="Wingdings" pitchFamily="2" charset="2"/>
        <a:buChar char="n"/>
        <a:defRPr sz="2100">
          <a:solidFill>
            <a:srgbClr val="000000"/>
          </a:solidFill>
          <a:latin typeface="Arial" charset="0"/>
          <a:ea typeface="+mn-ea"/>
          <a:cs typeface="+mn-cs"/>
        </a:defRPr>
      </a:lvl1pPr>
      <a:lvl2pPr marL="557213" indent="-214313" algn="l" defTabSz="342900" rtl="0" eaLnBrk="0" fontAlgn="base" hangingPunct="0">
        <a:spcBef>
          <a:spcPts val="525"/>
        </a:spcBef>
        <a:spcAft>
          <a:spcPct val="0"/>
        </a:spcAft>
        <a:buClr>
          <a:srgbClr val="376092"/>
        </a:buClr>
        <a:buSzPct val="90000"/>
        <a:buFont typeface="Wingdings" pitchFamily="2" charset="2"/>
        <a:buChar char="q"/>
        <a:defRPr sz="1800">
          <a:solidFill>
            <a:srgbClr val="000000"/>
          </a:solidFill>
          <a:latin typeface="Arial" charset="0"/>
          <a:ea typeface="+mn-ea"/>
          <a:cs typeface="+mn-cs"/>
        </a:defRPr>
      </a:lvl2pPr>
      <a:lvl3pPr marL="857250" indent="-171450" algn="l" defTabSz="342900" rtl="0" eaLnBrk="0" fontAlgn="base" hangingPunct="0">
        <a:spcBef>
          <a:spcPts val="450"/>
        </a:spcBef>
        <a:spcAft>
          <a:spcPct val="0"/>
        </a:spcAft>
        <a:buClr>
          <a:srgbClr val="376092"/>
        </a:buClr>
        <a:buSzPct val="90000"/>
        <a:buFont typeface="Wingdings" pitchFamily="2" charset="2"/>
        <a:buChar char="l"/>
        <a:defRPr sz="1500">
          <a:solidFill>
            <a:srgbClr val="000000"/>
          </a:solidFill>
          <a:latin typeface="Arial" charset="0"/>
          <a:ea typeface="+mn-ea"/>
          <a:cs typeface="+mn-cs"/>
        </a:defRPr>
      </a:lvl3pPr>
      <a:lvl4pPr marL="1200150" indent="-171450" algn="l" defTabSz="342900" rtl="0" eaLnBrk="0" fontAlgn="base" hangingPunct="0">
        <a:spcBef>
          <a:spcPts val="375"/>
        </a:spcBef>
        <a:spcAft>
          <a:spcPct val="0"/>
        </a:spcAft>
        <a:buClr>
          <a:srgbClr val="376092"/>
        </a:buClr>
        <a:buSzPct val="90000"/>
        <a:buFont typeface="Wingdings" pitchFamily="2" charset="2"/>
        <a:buChar char="m"/>
        <a:defRPr>
          <a:solidFill>
            <a:srgbClr val="000000"/>
          </a:solidFill>
          <a:latin typeface="Arial" charset="0"/>
          <a:ea typeface="+mn-ea"/>
          <a:cs typeface="+mn-cs"/>
        </a:defRPr>
      </a:lvl4pPr>
      <a:lvl5pPr marL="1543050" indent="-171450" algn="l" defTabSz="342900" rtl="0" eaLnBrk="0" fontAlgn="base" hangingPunct="0">
        <a:spcBef>
          <a:spcPts val="375"/>
        </a:spcBef>
        <a:spcAft>
          <a:spcPct val="0"/>
        </a:spcAft>
        <a:buClr>
          <a:srgbClr val="376092"/>
        </a:buClr>
        <a:buSzPct val="100000"/>
        <a:buFont typeface="Wingdings" pitchFamily="2" charset="2"/>
        <a:buChar char="Ø"/>
        <a:defRPr sz="1500">
          <a:solidFill>
            <a:srgbClr val="000000"/>
          </a:solidFill>
          <a:latin typeface="Arial" charset="0"/>
          <a:ea typeface="+mn-ea"/>
          <a:cs typeface="+mn-cs"/>
        </a:defRPr>
      </a:lvl5pPr>
      <a:lvl6pPr marL="1885950" indent="-171450" algn="l" defTabSz="3429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+mn-lt"/>
          <a:ea typeface="+mn-ea"/>
          <a:cs typeface="+mn-cs"/>
        </a:defRPr>
      </a:lvl6pPr>
      <a:lvl7pPr marL="2228850" indent="-171450" algn="l" defTabSz="3429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+mn-lt"/>
          <a:ea typeface="+mn-ea"/>
          <a:cs typeface="+mn-cs"/>
        </a:defRPr>
      </a:lvl7pPr>
      <a:lvl8pPr marL="2571750" indent="-171450" algn="l" defTabSz="3429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+mn-lt"/>
          <a:ea typeface="+mn-ea"/>
          <a:cs typeface="+mn-cs"/>
        </a:defRPr>
      </a:lvl8pPr>
      <a:lvl9pPr marL="2914650" indent="-171450" algn="l" defTabSz="342900" rtl="0" eaLnBrk="0" fontAlgn="base" hangingPunct="0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5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8"/>
          <p:cNvSpPr>
            <a:spLocks noGrp="1"/>
          </p:cNvSpPr>
          <p:nvPr>
            <p:ph type="ctrTitle"/>
          </p:nvPr>
        </p:nvSpPr>
        <p:spPr>
          <a:xfrm>
            <a:off x="3181350" y="2455072"/>
            <a:ext cx="5829300" cy="1102519"/>
          </a:xfrm>
        </p:spPr>
        <p:txBody>
          <a:bodyPr/>
          <a:lstStyle/>
          <a:p>
            <a:r>
              <a:rPr b="1" dirty="0"/>
              <a:t>Heavy Ion Sensor</a:t>
            </a:r>
            <a:r>
              <a:rPr dirty="0"/>
              <a:t/>
            </a:r>
            <a:br>
              <a:rPr dirty="0"/>
            </a:br>
            <a:r>
              <a:rPr dirty="0"/>
              <a:t> </a:t>
            </a:r>
            <a:r>
              <a:rPr lang="en-US" dirty="0" smtClean="0"/>
              <a:t>He</a:t>
            </a:r>
            <a:r>
              <a:rPr lang="en-US" baseline="30000" dirty="0" smtClean="0"/>
              <a:t>2+</a:t>
            </a:r>
            <a:r>
              <a:rPr lang="en-US" dirty="0" smtClean="0"/>
              <a:t> and O</a:t>
            </a:r>
            <a:r>
              <a:rPr lang="en-US" baseline="30000" dirty="0"/>
              <a:t>6+</a:t>
            </a:r>
            <a:r>
              <a:rPr lang="en-US" dirty="0" smtClean="0"/>
              <a:t> Distribution Functions</a:t>
            </a:r>
            <a:endParaRPr dirty="0"/>
          </a:p>
        </p:txBody>
      </p:sp>
      <p:sp>
        <p:nvSpPr>
          <p:cNvPr id="4" name="Subtitle 9">
            <a:extLst>
              <a:ext uri="{FF2B5EF4-FFF2-40B4-BE49-F238E27FC236}">
                <a16:creationId xmlns:a16="http://schemas.microsoft.com/office/drawing/2014/main" id="{538C6647-B81B-A14B-B781-21CFCF6334D6}"/>
              </a:ext>
            </a:extLst>
          </p:cNvPr>
          <p:cNvSpPr txBox="1">
            <a:spLocks/>
          </p:cNvSpPr>
          <p:nvPr/>
        </p:nvSpPr>
        <p:spPr bwMode="auto">
          <a:xfrm>
            <a:off x="4054928" y="3771900"/>
            <a:ext cx="4024994" cy="161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376092"/>
              </a:buClr>
              <a:buSzPct val="90000"/>
              <a:buFont typeface="Wingdings" pitchFamily="2" charset="2"/>
              <a:buNone/>
              <a:defRPr sz="2800">
                <a:solidFill>
                  <a:schemeClr val="accent1"/>
                </a:solidFill>
                <a:latin typeface="Arial" charset="0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376092"/>
              </a:buClr>
              <a:buSzPct val="90000"/>
              <a:buFont typeface="Wingdings" pitchFamily="2" charset="2"/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376092"/>
              </a:buClr>
              <a:buSzPct val="90000"/>
              <a:buFont typeface="Wingdings" pitchFamily="2" charset="2"/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76092"/>
              </a:buClr>
              <a:buSzPct val="90000"/>
              <a:buFont typeface="Wingdings" pitchFamily="2" charset="2"/>
              <a:buNone/>
              <a:defRPr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76092"/>
              </a:buClr>
              <a:buSzPct val="100000"/>
              <a:buFont typeface="Wingdings" pitchFamily="2" charset="2"/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5pPr>
            <a:lvl6pPr marL="2286000" indent="0" algn="ctr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>
              <a:spcBef>
                <a:spcPct val="20000"/>
              </a:spcBef>
              <a:buClr>
                <a:srgbClr val="FF0000"/>
              </a:buClr>
              <a:defRPr/>
            </a:pPr>
            <a:r>
              <a:rPr lang="en-US" sz="2100" kern="0" dirty="0"/>
              <a:t>Stefano Livi and the HIS Team</a:t>
            </a:r>
          </a:p>
          <a:p>
            <a:pPr marL="257175" indent="-257175">
              <a:spcBef>
                <a:spcPct val="20000"/>
              </a:spcBef>
              <a:buClr>
                <a:srgbClr val="FF0000"/>
              </a:buClr>
              <a:defRPr/>
            </a:pPr>
            <a:endParaRPr lang="en-US" sz="2100" kern="0" dirty="0"/>
          </a:p>
          <a:p>
            <a:pPr marL="257175" indent="-257175">
              <a:spcBef>
                <a:spcPct val="20000"/>
              </a:spcBef>
              <a:buClr>
                <a:srgbClr val="FF0000"/>
              </a:buClr>
              <a:defRPr/>
            </a:pPr>
            <a:r>
              <a:rPr lang="en-US" sz="2100" kern="0" dirty="0"/>
              <a:t>(210) 522-3310</a:t>
            </a:r>
          </a:p>
          <a:p>
            <a:pPr marL="257175" indent="-257175">
              <a:spcBef>
                <a:spcPct val="20000"/>
              </a:spcBef>
              <a:buClr>
                <a:srgbClr val="FF0000"/>
              </a:buClr>
              <a:defRPr/>
            </a:pPr>
            <a:r>
              <a:rPr lang="en-US" sz="2100" kern="0" dirty="0"/>
              <a:t>slivi@swri.edu </a:t>
            </a:r>
          </a:p>
        </p:txBody>
      </p:sp>
    </p:spTree>
    <p:extLst>
      <p:ext uri="{BB962C8B-B14F-4D97-AF65-F5344CB8AC3E}">
        <p14:creationId xmlns:p14="http://schemas.microsoft.com/office/powerpoint/2010/main" val="421426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09600" y="1600205"/>
            <a:ext cx="5590032" cy="4525963"/>
          </a:xfrm>
        </p:spPr>
        <p:txBody>
          <a:bodyPr>
            <a:normAutofit/>
          </a:bodyPr>
          <a:lstStyle/>
          <a:p>
            <a:r>
              <a:rPr lang="en-US" dirty="0"/>
              <a:t>SSD need at least 25keV of deposited energy for detecting a signal</a:t>
            </a:r>
          </a:p>
          <a:p>
            <a:r>
              <a:rPr lang="en-US" dirty="0"/>
              <a:t>10kV post-acceleration means:</a:t>
            </a:r>
          </a:p>
          <a:p>
            <a:pPr lvl="1"/>
            <a:r>
              <a:rPr lang="en-US" dirty="0"/>
              <a:t>Only 10-20% of the protons can trigger SSD</a:t>
            </a:r>
          </a:p>
          <a:p>
            <a:pPr lvl="1"/>
            <a:r>
              <a:rPr lang="en-US" dirty="0"/>
              <a:t>About 40-50% of the Alphas can trigger SSD</a:t>
            </a:r>
          </a:p>
          <a:p>
            <a:pPr lvl="1"/>
            <a:r>
              <a:rPr lang="en-US" dirty="0"/>
              <a:t>Efficiency for higher masses unknown, probably also in the 50% range</a:t>
            </a:r>
          </a:p>
          <a:p>
            <a:r>
              <a:rPr lang="en-US" dirty="0"/>
              <a:t>HIS is programmed with all lookup tables tuned to 25kV</a:t>
            </a:r>
          </a:p>
          <a:p>
            <a:pPr lvl="1"/>
            <a:r>
              <a:rPr lang="en-US" dirty="0"/>
              <a:t>We plan to change to 10kV lookup tables in the course of next weeks</a:t>
            </a:r>
          </a:p>
          <a:p>
            <a:r>
              <a:rPr lang="en-US" dirty="0"/>
              <a:t>Notwithstanding these limitations, HIS can still determine velocity and temperatures of Alphas and Oxygen 6</a:t>
            </a:r>
            <a:r>
              <a:rPr lang="en-US" dirty="0" smtClean="0"/>
              <a:t>+, and isolate O</a:t>
            </a:r>
            <a:r>
              <a:rPr lang="en-US" baseline="30000" dirty="0" smtClean="0"/>
              <a:t>6+</a:t>
            </a:r>
            <a:r>
              <a:rPr lang="en-US" dirty="0" smtClean="0"/>
              <a:t> from others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Oxygen 6+ Data at 10kV Post-acceleration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960" y="1554480"/>
            <a:ext cx="4324096" cy="243230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2048" y="4003356"/>
            <a:ext cx="4184904" cy="235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88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Was HIS On?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923032" y="1417650"/>
          <a:ext cx="6355076" cy="4891722"/>
        </p:xfrm>
        <a:graphic>
          <a:graphicData uri="http://schemas.openxmlformats.org/drawingml/2006/table">
            <a:tbl>
              <a:tblPr/>
              <a:tblGrid>
                <a:gridCol w="488852">
                  <a:extLst>
                    <a:ext uri="{9D8B030D-6E8A-4147-A177-3AD203B41FA5}">
                      <a16:colId xmlns:a16="http://schemas.microsoft.com/office/drawing/2014/main" val="3963092089"/>
                    </a:ext>
                  </a:extLst>
                </a:gridCol>
                <a:gridCol w="488852">
                  <a:extLst>
                    <a:ext uri="{9D8B030D-6E8A-4147-A177-3AD203B41FA5}">
                      <a16:colId xmlns:a16="http://schemas.microsoft.com/office/drawing/2014/main" val="4143737811"/>
                    </a:ext>
                  </a:extLst>
                </a:gridCol>
                <a:gridCol w="488852">
                  <a:extLst>
                    <a:ext uri="{9D8B030D-6E8A-4147-A177-3AD203B41FA5}">
                      <a16:colId xmlns:a16="http://schemas.microsoft.com/office/drawing/2014/main" val="2729405327"/>
                    </a:ext>
                  </a:extLst>
                </a:gridCol>
                <a:gridCol w="488852">
                  <a:extLst>
                    <a:ext uri="{9D8B030D-6E8A-4147-A177-3AD203B41FA5}">
                      <a16:colId xmlns:a16="http://schemas.microsoft.com/office/drawing/2014/main" val="1327557644"/>
                    </a:ext>
                  </a:extLst>
                </a:gridCol>
                <a:gridCol w="488852">
                  <a:extLst>
                    <a:ext uri="{9D8B030D-6E8A-4147-A177-3AD203B41FA5}">
                      <a16:colId xmlns:a16="http://schemas.microsoft.com/office/drawing/2014/main" val="1594051062"/>
                    </a:ext>
                  </a:extLst>
                </a:gridCol>
                <a:gridCol w="488852">
                  <a:extLst>
                    <a:ext uri="{9D8B030D-6E8A-4147-A177-3AD203B41FA5}">
                      <a16:colId xmlns:a16="http://schemas.microsoft.com/office/drawing/2014/main" val="4031015446"/>
                    </a:ext>
                  </a:extLst>
                </a:gridCol>
                <a:gridCol w="488852">
                  <a:extLst>
                    <a:ext uri="{9D8B030D-6E8A-4147-A177-3AD203B41FA5}">
                      <a16:colId xmlns:a16="http://schemas.microsoft.com/office/drawing/2014/main" val="2638450833"/>
                    </a:ext>
                  </a:extLst>
                </a:gridCol>
                <a:gridCol w="488852">
                  <a:extLst>
                    <a:ext uri="{9D8B030D-6E8A-4147-A177-3AD203B41FA5}">
                      <a16:colId xmlns:a16="http://schemas.microsoft.com/office/drawing/2014/main" val="191944235"/>
                    </a:ext>
                  </a:extLst>
                </a:gridCol>
                <a:gridCol w="488852">
                  <a:extLst>
                    <a:ext uri="{9D8B030D-6E8A-4147-A177-3AD203B41FA5}">
                      <a16:colId xmlns:a16="http://schemas.microsoft.com/office/drawing/2014/main" val="839228246"/>
                    </a:ext>
                  </a:extLst>
                </a:gridCol>
                <a:gridCol w="488852">
                  <a:extLst>
                    <a:ext uri="{9D8B030D-6E8A-4147-A177-3AD203B41FA5}">
                      <a16:colId xmlns:a16="http://schemas.microsoft.com/office/drawing/2014/main" val="282129833"/>
                    </a:ext>
                  </a:extLst>
                </a:gridCol>
                <a:gridCol w="488852">
                  <a:extLst>
                    <a:ext uri="{9D8B030D-6E8A-4147-A177-3AD203B41FA5}">
                      <a16:colId xmlns:a16="http://schemas.microsoft.com/office/drawing/2014/main" val="3402917026"/>
                    </a:ext>
                  </a:extLst>
                </a:gridCol>
                <a:gridCol w="488852">
                  <a:extLst>
                    <a:ext uri="{9D8B030D-6E8A-4147-A177-3AD203B41FA5}">
                      <a16:colId xmlns:a16="http://schemas.microsoft.com/office/drawing/2014/main" val="3689096591"/>
                    </a:ext>
                  </a:extLst>
                </a:gridCol>
                <a:gridCol w="488852">
                  <a:extLst>
                    <a:ext uri="{9D8B030D-6E8A-4147-A177-3AD203B41FA5}">
                      <a16:colId xmlns:a16="http://schemas.microsoft.com/office/drawing/2014/main" val="2576597546"/>
                    </a:ext>
                  </a:extLst>
                </a:gridCol>
              </a:tblGrid>
              <a:tr h="148234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432529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0147134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992547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4056337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6268917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800061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0025432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62712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453337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827531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927775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3402415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750874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952490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702396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577522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0474646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973462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3406343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965628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789209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7511117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32997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363089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09473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601538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047789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025266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8896602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3329107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4950782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648094"/>
                  </a:ext>
                </a:extLst>
              </a:tr>
              <a:tr h="148234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" marR="6858" marT="68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009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12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Alphas and Oxygen Distributions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1571051"/>
            <a:ext cx="8430705" cy="4742271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 bwMode="auto">
          <a:xfrm rot="20039015">
            <a:off x="5569376" y="3009273"/>
            <a:ext cx="327135" cy="2054738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Oval 8"/>
          <p:cNvSpPr/>
          <p:nvPr/>
        </p:nvSpPr>
        <p:spPr bwMode="auto">
          <a:xfrm rot="20390903">
            <a:off x="5024595" y="3394701"/>
            <a:ext cx="475968" cy="2054738"/>
          </a:xfrm>
          <a:prstGeom prst="ellipse">
            <a:avLst/>
          </a:prstGeom>
          <a:noFill/>
          <a:ln w="38100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45720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sz="240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9972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Latest Data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863" y="2748715"/>
            <a:ext cx="6444791" cy="3625195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84" y="1498861"/>
            <a:ext cx="5863328" cy="3298122"/>
          </a:xfrm>
        </p:spPr>
      </p:pic>
    </p:spTree>
    <p:extLst>
      <p:ext uri="{BB962C8B-B14F-4D97-AF65-F5344CB8AC3E}">
        <p14:creationId xmlns:p14="http://schemas.microsoft.com/office/powerpoint/2010/main" val="3063864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248620" y="1587605"/>
            <a:ext cx="7185805" cy="2363638"/>
            <a:chOff x="215660" y="387267"/>
            <a:chExt cx="8928340" cy="263737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6981" y="388189"/>
              <a:ext cx="4687019" cy="2636448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84"/>
            <a:stretch/>
          </p:blipFill>
          <p:spPr>
            <a:xfrm>
              <a:off x="215660" y="387267"/>
              <a:ext cx="4590978" cy="2637370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2248620" y="4188420"/>
            <a:ext cx="7185805" cy="2381673"/>
            <a:chOff x="214919" y="3364302"/>
            <a:chExt cx="8929080" cy="263644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6980" y="3364302"/>
              <a:ext cx="4687019" cy="2636448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33"/>
            <a:stretch/>
          </p:blipFill>
          <p:spPr>
            <a:xfrm>
              <a:off x="214919" y="3364302"/>
              <a:ext cx="4591719" cy="26364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Oxygen 6+ Data at 10kV Post-acceleration, 120s Resolution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7512" y="2769424"/>
            <a:ext cx="979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Velocity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" y="5194590"/>
            <a:ext cx="1479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Temperature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4172049" y="1675739"/>
            <a:ext cx="0" cy="470916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TextBox 2"/>
          <p:cNvSpPr txBox="1"/>
          <p:nvPr/>
        </p:nvSpPr>
        <p:spPr>
          <a:xfrm>
            <a:off x="4172049" y="1812897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37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406604" y="1669901"/>
            <a:ext cx="7185805" cy="2363638"/>
            <a:chOff x="215660" y="387267"/>
            <a:chExt cx="8928340" cy="263737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6981" y="388189"/>
              <a:ext cx="4687019" cy="2636448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84"/>
            <a:stretch/>
          </p:blipFill>
          <p:spPr>
            <a:xfrm>
              <a:off x="215660" y="387267"/>
              <a:ext cx="4590978" cy="2637370"/>
            </a:xfrm>
            <a:prstGeom prst="rect">
              <a:avLst/>
            </a:prstGeom>
          </p:spPr>
        </p:pic>
      </p:grpSp>
      <p:grpSp>
        <p:nvGrpSpPr>
          <p:cNvPr id="9" name="Group 8"/>
          <p:cNvGrpSpPr/>
          <p:nvPr/>
        </p:nvGrpSpPr>
        <p:grpSpPr>
          <a:xfrm>
            <a:off x="4406604" y="4188420"/>
            <a:ext cx="7185805" cy="2381673"/>
            <a:chOff x="214919" y="3364302"/>
            <a:chExt cx="8929080" cy="2636448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6980" y="3364302"/>
              <a:ext cx="4687019" cy="2636448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033"/>
            <a:stretch/>
          </p:blipFill>
          <p:spPr>
            <a:xfrm>
              <a:off x="214919" y="3364302"/>
              <a:ext cx="4591719" cy="2636448"/>
            </a:xfrm>
            <a:prstGeom prst="rect">
              <a:avLst/>
            </a:prstGeom>
          </p:spPr>
        </p:pic>
      </p:grpSp>
      <p:cxnSp>
        <p:nvCxnSpPr>
          <p:cNvPr id="3" name="Straight Connector 2"/>
          <p:cNvCxnSpPr/>
          <p:nvPr/>
        </p:nvCxnSpPr>
        <p:spPr>
          <a:xfrm>
            <a:off x="7461504" y="1755648"/>
            <a:ext cx="0" cy="46268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942832" y="1755648"/>
            <a:ext cx="0" cy="46268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101566" y="1746504"/>
            <a:ext cx="0" cy="46360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890681" y="126923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91136" y="126923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411028" y="126923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916627" y="126187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Oxygen 6+ Velocity and Temperature</a:t>
            </a:r>
            <a:endParaRPr lang="en-US" dirty="0"/>
          </a:p>
        </p:txBody>
      </p:sp>
      <p:sp>
        <p:nvSpPr>
          <p:cNvPr id="32" name="Content Placeholder 31"/>
          <p:cNvSpPr>
            <a:spLocks noGrp="1"/>
          </p:cNvSpPr>
          <p:nvPr>
            <p:ph idx="1"/>
          </p:nvPr>
        </p:nvSpPr>
        <p:spPr>
          <a:xfrm>
            <a:off x="609600" y="1600205"/>
            <a:ext cx="3490694" cy="4525963"/>
          </a:xfrm>
        </p:spPr>
        <p:txBody>
          <a:bodyPr/>
          <a:lstStyle/>
          <a:p>
            <a:r>
              <a:rPr lang="en-US" dirty="0" smtClean="0"/>
              <a:t>Collected during September 17 and 18</a:t>
            </a:r>
          </a:p>
          <a:p>
            <a:r>
              <a:rPr lang="en-US" dirty="0" smtClean="0"/>
              <a:t>Three traces for three different evaluation algorithms</a:t>
            </a:r>
          </a:p>
          <a:p>
            <a:r>
              <a:rPr lang="en-US" dirty="0" smtClean="0"/>
              <a:t>Velocity corresponds rather well with PAS proton measurements in A and D</a:t>
            </a:r>
          </a:p>
          <a:p>
            <a:r>
              <a:rPr lang="en-US" dirty="0" smtClean="0"/>
              <a:t>Velocity of O is larger than H in C, supposedly related to the Alfven velocity (need B values for that)</a:t>
            </a:r>
          </a:p>
          <a:p>
            <a:r>
              <a:rPr lang="en-US" dirty="0" smtClean="0"/>
              <a:t>Temperature hitting 16X of H in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38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501" y="285876"/>
            <a:ext cx="3751470" cy="211020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6"/>
          <a:stretch/>
        </p:blipFill>
        <p:spPr>
          <a:xfrm>
            <a:off x="4098931" y="2340417"/>
            <a:ext cx="3749040" cy="210809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931" y="4386884"/>
            <a:ext cx="3764501" cy="211753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5"/>
          <a:stretch/>
        </p:blipFill>
        <p:spPr>
          <a:xfrm>
            <a:off x="1015117" y="295193"/>
            <a:ext cx="3529568" cy="21135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6065"/>
          <a:stretch/>
        </p:blipFill>
        <p:spPr>
          <a:xfrm>
            <a:off x="1015116" y="2342156"/>
            <a:ext cx="3520440" cy="21080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32"/>
          <a:stretch/>
        </p:blipFill>
        <p:spPr>
          <a:xfrm>
            <a:off x="1020417" y="4388623"/>
            <a:ext cx="3520440" cy="2105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651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3547872" y="1691640"/>
            <a:ext cx="7962584" cy="4411247"/>
            <a:chOff x="1397045" y="1135430"/>
            <a:chExt cx="9098427" cy="507718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0717" y="1135431"/>
              <a:ext cx="4101381" cy="2307027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8528" y="3844664"/>
              <a:ext cx="4209690" cy="2367951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0716" y="3868926"/>
              <a:ext cx="4166558" cy="2343689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68528" y="1135430"/>
              <a:ext cx="4226944" cy="2377656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443393" y="162584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99342" y="156919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37478" y="4167878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986518" y="4167878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397045" y="1995178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E/q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773424" y="3513086"/>
              <a:ext cx="5694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ToF</a:t>
              </a:r>
              <a:endParaRPr lang="en-US" dirty="0"/>
            </a:p>
          </p:txBody>
        </p:sp>
      </p:grp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 Minor Ions?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9600" y="1600205"/>
            <a:ext cx="2938272" cy="4525963"/>
          </a:xfrm>
        </p:spPr>
        <p:txBody>
          <a:bodyPr/>
          <a:lstStyle/>
          <a:p>
            <a:r>
              <a:rPr lang="en-US" dirty="0" smtClean="0"/>
              <a:t>Work in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7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-HIS">
  <a:themeElements>
    <a:clrScheme name="HIS">
      <a:dk1>
        <a:srgbClr val="1B2F47"/>
      </a:dk1>
      <a:lt1>
        <a:srgbClr val="FFFFFF"/>
      </a:lt1>
      <a:dk2>
        <a:srgbClr val="1B2F47"/>
      </a:dk2>
      <a:lt2>
        <a:srgbClr val="D7E2F0"/>
      </a:lt2>
      <a:accent1>
        <a:srgbClr val="376092"/>
      </a:accent1>
      <a:accent2>
        <a:srgbClr val="8DADD4"/>
      </a:accent2>
      <a:accent3>
        <a:srgbClr val="D7E2F0"/>
      </a:accent3>
      <a:accent4>
        <a:srgbClr val="923B37"/>
      </a:accent4>
      <a:accent5>
        <a:srgbClr val="926937"/>
      </a:accent5>
      <a:accent6>
        <a:srgbClr val="8D9237"/>
      </a:accent6>
      <a:hlink>
        <a:srgbClr val="376092"/>
      </a:hlink>
      <a:folHlink>
        <a:srgbClr val="926937"/>
      </a:folHlink>
    </a:clrScheme>
    <a:fontScheme name="HIS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ts val="6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ts val="60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5218</TotalTime>
  <Words>334</Words>
  <Application>Microsoft Office PowerPoint</Application>
  <PresentationFormat>Widescreen</PresentationFormat>
  <Paragraphs>456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Arial</vt:lpstr>
      <vt:lpstr>Calibri</vt:lpstr>
      <vt:lpstr>Georgia</vt:lpstr>
      <vt:lpstr>Times New Roman</vt:lpstr>
      <vt:lpstr>Wingdings</vt:lpstr>
      <vt:lpstr>SO-HIS</vt:lpstr>
      <vt:lpstr>Heavy Ion Sensor  He2+ and O6+ Distribution Functions</vt:lpstr>
      <vt:lpstr>Oxygen 6+ Data at 10kV Post-acceleration</vt:lpstr>
      <vt:lpstr>When Was HIS On?</vt:lpstr>
      <vt:lpstr>Alphas and Oxygen Distributions</vt:lpstr>
      <vt:lpstr>Latest Data</vt:lpstr>
      <vt:lpstr>Oxygen 6+ Data at 10kV Post-acceleration, 120s Resolution</vt:lpstr>
      <vt:lpstr>Oxygen 6+ Velocity and Temperature</vt:lpstr>
      <vt:lpstr>PowerPoint Presentation</vt:lpstr>
      <vt:lpstr>How about Minor 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Gibson, Bill</dc:creator>
  <cp:lastModifiedBy>Livi, Stefano A.</cp:lastModifiedBy>
  <cp:revision>53</cp:revision>
  <cp:lastPrinted>2018-08-22T14:03:51Z</cp:lastPrinted>
  <dcterms:created xsi:type="dcterms:W3CDTF">2010-08-13T20:27:26Z</dcterms:created>
  <dcterms:modified xsi:type="dcterms:W3CDTF">2020-10-30T15:39:54Z</dcterms:modified>
</cp:coreProperties>
</file>