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6"/>
  </p:notesMasterIdLst>
  <p:handoutMasterIdLst>
    <p:handoutMasterId r:id="rId17"/>
  </p:handoutMasterIdLst>
  <p:sldIdLst>
    <p:sldId id="267" r:id="rId2"/>
    <p:sldId id="268" r:id="rId3"/>
    <p:sldId id="277" r:id="rId4"/>
    <p:sldId id="298" r:id="rId5"/>
    <p:sldId id="291" r:id="rId6"/>
    <p:sldId id="288" r:id="rId7"/>
    <p:sldId id="290" r:id="rId8"/>
    <p:sldId id="289" r:id="rId9"/>
    <p:sldId id="292" r:id="rId10"/>
    <p:sldId id="297" r:id="rId11"/>
    <p:sldId id="293" r:id="rId12"/>
    <p:sldId id="294" r:id="rId13"/>
    <p:sldId id="295" r:id="rId14"/>
    <p:sldId id="296" r:id="rId15"/>
  </p:sldIdLst>
  <p:sldSz cx="12192000" cy="6858000"/>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FFA300"/>
    <a:srgbClr val="000000"/>
    <a:srgbClr val="A9C1DF"/>
    <a:srgbClr val="CCFF99"/>
    <a:srgbClr val="0070C0"/>
    <a:srgbClr val="92D050"/>
    <a:srgbClr val="FF0000"/>
    <a:srgbClr val="376092"/>
    <a:srgbClr val="E8E8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A477CD-05F3-9D4F-9117-B870599C115F}" v="2524" dt="2020-05-04T18:06:53.029"/>
    <p1510:client id="{57D73C68-0C64-E116-EEEE-4724F46440DB}" v="333" vWet="334" dt="2020-05-04T16:32:48.713"/>
    <p1510:client id="{AD059C04-5D77-6491-FE82-F54E32CB0001}" v="4226" dt="2020-05-04T16:10:57.731"/>
  </p1510:revLst>
</p1510:revInfo>
</file>

<file path=ppt/tableStyles.xml><?xml version="1.0" encoding="utf-8"?>
<a:tblStyleLst xmlns:a="http://schemas.openxmlformats.org/drawingml/2006/main" def="{B301B821-A1FF-4177-AEE7-76D212191A09}">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426" y="11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F789097F-6AEF-4D5D-AFF1-CF33053EB35E}" type="datetimeFigureOut">
              <a:rPr lang="en-US" smtClean="0"/>
              <a:t>10/29/2020</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BED8D67-2822-47E9-A7B3-1F20852A36B6}" type="slidenum">
              <a:rPr lang="en-US" smtClean="0"/>
              <a:t>‹#›</a:t>
            </a:fld>
            <a:endParaRPr lang="en-US"/>
          </a:p>
        </p:txBody>
      </p:sp>
    </p:spTree>
    <p:extLst>
      <p:ext uri="{BB962C8B-B14F-4D97-AF65-F5344CB8AC3E}">
        <p14:creationId xmlns:p14="http://schemas.microsoft.com/office/powerpoint/2010/main" val="2245825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F072F2A1-6B57-4B59-819B-52A02A45EC6D}" type="datetimeFigureOut">
              <a:rPr lang="en-US"/>
              <a:pPr>
                <a:defRPr/>
              </a:pPr>
              <a:t>10/29/2020</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990ED174-806E-4E74-A288-A406B56FF070}" type="slidenum">
              <a:rPr lang="en-US"/>
              <a:pPr>
                <a:defRPr/>
              </a:pPr>
              <a:t>‹#›</a:t>
            </a:fld>
            <a:endParaRPr lang="en-US"/>
          </a:p>
        </p:txBody>
      </p:sp>
    </p:spTree>
    <p:extLst>
      <p:ext uri="{BB962C8B-B14F-4D97-AF65-F5344CB8AC3E}">
        <p14:creationId xmlns:p14="http://schemas.microsoft.com/office/powerpoint/2010/main" val="22709562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Title 1"/>
          <p:cNvSpPr>
            <a:spLocks noGrp="1"/>
          </p:cNvSpPr>
          <p:nvPr>
            <p:ph type="title"/>
          </p:nvPr>
        </p:nvSpPr>
        <p:spPr>
          <a:xfrm>
            <a:off x="914403" y="762005"/>
            <a:ext cx="10358967" cy="684213"/>
          </a:xfrm>
          <a:prstGeom prst="rect">
            <a:avLst/>
          </a:prstGeom>
        </p:spPr>
        <p:txBody>
          <a:bodyPr/>
          <a:lstStyle>
            <a:lvl1pPr>
              <a:defRPr>
                <a:solidFill>
                  <a:srgbClr val="466295"/>
                </a:solidFill>
              </a:defRPr>
            </a:lvl1p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376092"/>
              </a:buClr>
              <a:buSzPct val="90000"/>
              <a:buFont typeface="Wingdings" pitchFamily="2" charset="2"/>
              <a:buChar char="n"/>
              <a:defRPr sz="1800"/>
            </a:lvl1pPr>
            <a:lvl2pPr>
              <a:buClr>
                <a:srgbClr val="376092"/>
              </a:buClr>
              <a:buSzPct val="90000"/>
              <a:buFont typeface="Wingdings" pitchFamily="2" charset="2"/>
              <a:buChar char="q"/>
              <a:defRPr sz="1500"/>
            </a:lvl2pPr>
            <a:lvl3pPr>
              <a:buClr>
                <a:srgbClr val="376092"/>
              </a:buClr>
              <a:buSzPct val="90000"/>
              <a:buFont typeface="Wingdings" pitchFamily="2" charset="2"/>
              <a:buChar char="l"/>
              <a:defRPr sz="1500"/>
            </a:lvl3pPr>
            <a:lvl4pPr>
              <a:buClr>
                <a:srgbClr val="376092"/>
              </a:buClr>
              <a:buSzPct val="90000"/>
              <a:buFont typeface="Wingdings" pitchFamily="2" charset="2"/>
              <a:buChar char="m"/>
              <a:defRPr sz="1350"/>
            </a:lvl4pPr>
            <a:lvl5pPr>
              <a:buClr>
                <a:srgbClr val="376092"/>
              </a:buClr>
              <a:buSzPct val="90000"/>
              <a:buFont typeface="Wingdings" pitchFamily="2" charset="2"/>
              <a:buChar char="Ø"/>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77BE9-563B-B24D-8AF1-8E73D05F2076}"/>
              </a:ext>
            </a:extLst>
          </p:cNvPr>
          <p:cNvSpPr>
            <a:spLocks noGrp="1"/>
          </p:cNvSpPr>
          <p:nvPr>
            <p:ph type="title"/>
          </p:nvPr>
        </p:nvSpPr>
        <p:spPr/>
        <p:txBody>
          <a:bodyPr/>
          <a:lstStyle/>
          <a:p>
            <a:r>
              <a:rPr lang="en-US"/>
              <a:t>Click to edit Master title style</a:t>
            </a:r>
          </a:p>
        </p:txBody>
      </p:sp>
      <p:sp>
        <p:nvSpPr>
          <p:cNvPr id="4" name="Content Placeholder 3">
            <a:extLst>
              <a:ext uri="{FF2B5EF4-FFF2-40B4-BE49-F238E27FC236}">
                <a16:creationId xmlns:a16="http://schemas.microsoft.com/office/drawing/2014/main" id="{DE0EFDFD-B8CF-4B4B-B5E4-55233FF6D4A2}"/>
              </a:ext>
            </a:extLst>
          </p:cNvPr>
          <p:cNvSpPr>
            <a:spLocks noGrp="1"/>
          </p:cNvSpPr>
          <p:nvPr>
            <p:ph sz="quarter" idx="10"/>
          </p:nvPr>
        </p:nvSpPr>
        <p:spPr>
          <a:xfrm>
            <a:off x="620291" y="1585560"/>
            <a:ext cx="5398900" cy="4723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A0ADCF68-E333-144E-812A-08D2A078B925}"/>
              </a:ext>
            </a:extLst>
          </p:cNvPr>
          <p:cNvSpPr>
            <a:spLocks noGrp="1"/>
          </p:cNvSpPr>
          <p:nvPr>
            <p:ph sz="quarter" idx="11"/>
          </p:nvPr>
        </p:nvSpPr>
        <p:spPr>
          <a:xfrm>
            <a:off x="6183499" y="1585559"/>
            <a:ext cx="5398900" cy="4723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5744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12"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 name="TextBox 19"/>
          <p:cNvSpPr txBox="1">
            <a:spLocks noChangeArrowheads="1"/>
          </p:cNvSpPr>
          <p:nvPr/>
        </p:nvSpPr>
        <p:spPr bwMode="auto">
          <a:xfrm>
            <a:off x="328084" y="6378580"/>
            <a:ext cx="2785533" cy="307975"/>
          </a:xfrm>
          <a:prstGeom prst="rect">
            <a:avLst/>
          </a:prstGeom>
          <a:noFill/>
          <a:ln w="9525" algn="ctr">
            <a:noFill/>
            <a:miter lim="800000"/>
            <a:headEnd/>
            <a:tailEnd/>
          </a:ln>
          <a:effectLst/>
        </p:spPr>
        <p:txBody>
          <a:bodyPr lIns="67500" tIns="35100" rIns="67500" bIns="35100"/>
          <a:lstStyle/>
          <a:p>
            <a:pPr fontAlgn="auto">
              <a:spcBef>
                <a:spcPts val="0"/>
              </a:spcBef>
              <a:spcAft>
                <a:spcPts val="0"/>
              </a:spcAft>
              <a:defRPr/>
            </a:pPr>
            <a:r>
              <a:rPr lang="en-US" sz="900" dirty="0" smtClean="0">
                <a:solidFill>
                  <a:srgbClr val="376092"/>
                </a:solidFill>
                <a:latin typeface="Calibri"/>
              </a:rPr>
              <a:t>29-October-2020</a:t>
            </a:r>
            <a:endParaRPr lang="en-US" sz="900" dirty="0">
              <a:solidFill>
                <a:srgbClr val="376092"/>
              </a:solidFill>
              <a:latin typeface="Calibri"/>
            </a:endParaRPr>
          </a:p>
        </p:txBody>
      </p:sp>
      <p:sp>
        <p:nvSpPr>
          <p:cNvPr id="21" name="TextBox 20"/>
          <p:cNvSpPr txBox="1">
            <a:spLocks noChangeArrowheads="1"/>
          </p:cNvSpPr>
          <p:nvPr/>
        </p:nvSpPr>
        <p:spPr bwMode="auto">
          <a:xfrm>
            <a:off x="4876800" y="6378580"/>
            <a:ext cx="2438400" cy="307975"/>
          </a:xfrm>
          <a:prstGeom prst="rect">
            <a:avLst/>
          </a:prstGeom>
          <a:noFill/>
          <a:ln w="9525" algn="ctr">
            <a:noFill/>
            <a:miter lim="800000"/>
            <a:headEnd/>
            <a:tailEnd/>
          </a:ln>
          <a:effectLst/>
        </p:spPr>
        <p:txBody>
          <a:bodyPr lIns="67500" tIns="35100" rIns="67500" bIns="35100"/>
          <a:lstStyle/>
          <a:p>
            <a:pPr algn="ctr" fontAlgn="auto">
              <a:spcBef>
                <a:spcPts val="0"/>
              </a:spcBef>
              <a:spcAft>
                <a:spcPts val="0"/>
              </a:spcAft>
              <a:defRPr/>
            </a:pPr>
            <a:r>
              <a:rPr lang="en-US" sz="900" b="1" dirty="0" smtClean="0">
                <a:solidFill>
                  <a:srgbClr val="376092"/>
                </a:solidFill>
                <a:latin typeface="Calibri" pitchFamily="34" charset="0"/>
                <a:cs typeface="Calibri" pitchFamily="34" charset="0"/>
              </a:rPr>
              <a:t>SWA Team</a:t>
            </a:r>
            <a:r>
              <a:rPr lang="en-US" sz="900" b="1" baseline="0" dirty="0" smtClean="0">
                <a:solidFill>
                  <a:srgbClr val="376092"/>
                </a:solidFill>
                <a:latin typeface="Calibri" pitchFamily="34" charset="0"/>
                <a:cs typeface="Calibri" pitchFamily="34" charset="0"/>
              </a:rPr>
              <a:t> Meeting</a:t>
            </a:r>
            <a:endParaRPr lang="en-US" sz="900" b="1" dirty="0">
              <a:solidFill>
                <a:srgbClr val="376092"/>
              </a:solidFill>
              <a:latin typeface="Calibri" pitchFamily="34" charset="0"/>
              <a:cs typeface="Calibri" pitchFamily="34" charset="0"/>
            </a:endParaRPr>
          </a:p>
        </p:txBody>
      </p:sp>
      <p:sp>
        <p:nvSpPr>
          <p:cNvPr id="22" name="TextBox 15"/>
          <p:cNvSpPr txBox="1">
            <a:spLocks noChangeArrowheads="1"/>
          </p:cNvSpPr>
          <p:nvPr/>
        </p:nvSpPr>
        <p:spPr bwMode="auto">
          <a:xfrm>
            <a:off x="9438217" y="6378580"/>
            <a:ext cx="2438400" cy="307975"/>
          </a:xfrm>
          <a:prstGeom prst="rect">
            <a:avLst/>
          </a:prstGeom>
          <a:noFill/>
          <a:ln w="9525" algn="ctr">
            <a:noFill/>
            <a:miter lim="800000"/>
            <a:headEnd/>
            <a:tailEnd/>
          </a:ln>
          <a:effectLst/>
        </p:spPr>
        <p:txBody>
          <a:bodyPr lIns="67500" tIns="35100" rIns="67500" bIns="35100"/>
          <a:lstStyle/>
          <a:p>
            <a:pPr algn="r" fontAlgn="auto">
              <a:spcBef>
                <a:spcPts val="0"/>
              </a:spcBef>
              <a:spcAft>
                <a:spcPts val="0"/>
              </a:spcAft>
              <a:defRPr/>
            </a:pPr>
            <a:r>
              <a:rPr lang="en-US" sz="900" dirty="0" smtClean="0">
                <a:solidFill>
                  <a:srgbClr val="376092"/>
                </a:solidFill>
                <a:latin typeface="Calibri"/>
              </a:rPr>
              <a:t>Livi </a:t>
            </a:r>
            <a:fld id="{D325B003-E09E-4F56-B7D6-F505AC5F09B2}" type="slidenum">
              <a:rPr lang="en-US" sz="900" smtClean="0">
                <a:solidFill>
                  <a:srgbClr val="376092"/>
                </a:solidFill>
                <a:latin typeface="Calibri"/>
              </a:rPr>
              <a:pPr algn="r" fontAlgn="auto">
                <a:spcBef>
                  <a:spcPts val="0"/>
                </a:spcBef>
                <a:spcAft>
                  <a:spcPts val="0"/>
                </a:spcAft>
                <a:defRPr/>
              </a:pPr>
              <a:t>‹#›</a:t>
            </a:fld>
            <a:endParaRPr lang="en-US" sz="900" dirty="0">
              <a:solidFill>
                <a:srgbClr val="376092"/>
              </a:solidFill>
              <a:latin typeface="Calibri"/>
            </a:endParaRPr>
          </a:p>
        </p:txBody>
      </p:sp>
      <p:sp>
        <p:nvSpPr>
          <p:cNvPr id="37" name="Rectangle 6"/>
          <p:cNvSpPr>
            <a:spLocks noChangeArrowheads="1"/>
          </p:cNvSpPr>
          <p:nvPr/>
        </p:nvSpPr>
        <p:spPr bwMode="auto">
          <a:xfrm>
            <a:off x="304800" y="228600"/>
            <a:ext cx="11582400" cy="6400800"/>
          </a:xfrm>
          <a:prstGeom prst="rect">
            <a:avLst/>
          </a:prstGeom>
          <a:noFill/>
          <a:ln w="57240">
            <a:solidFill>
              <a:srgbClr val="4F81BD">
                <a:lumMod val="75000"/>
              </a:srgbClr>
            </a:solidFill>
            <a:miter lim="800000"/>
            <a:headEnd/>
            <a:tailEnd/>
          </a:ln>
        </p:spPr>
        <p:txBody>
          <a:bodyPr wrap="none" anchor="ctr"/>
          <a:lstStyle/>
          <a:p>
            <a:pPr fontAlgn="auto">
              <a:spcBef>
                <a:spcPts val="0"/>
              </a:spcBef>
              <a:spcAft>
                <a:spcPts val="0"/>
              </a:spcAft>
              <a:buFont typeface="Times New Roman" charset="0"/>
              <a:buNone/>
              <a:defRPr/>
            </a:pPr>
            <a:endParaRPr lang="en-US" kern="0">
              <a:solidFill>
                <a:sysClr val="windowText" lastClr="000000"/>
              </a:solidFill>
              <a:latin typeface="Times New Roman" charset="0"/>
              <a:cs typeface="Arial Unicode MS" charset="0"/>
            </a:endParaRPr>
          </a:p>
        </p:txBody>
      </p:sp>
      <p:sp>
        <p:nvSpPr>
          <p:cNvPr id="1030" name="Text Placeholder 40"/>
          <p:cNvSpPr>
            <a:spLocks noGrp="1"/>
          </p:cNvSpPr>
          <p:nvPr>
            <p:ph type="body" idx="1"/>
          </p:nvPr>
        </p:nvSpPr>
        <p:spPr bwMode="auto">
          <a:xfrm>
            <a:off x="609600" y="1600205"/>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Title Placeholder 41"/>
          <p:cNvSpPr>
            <a:spLocks noGrp="1"/>
          </p:cNvSpPr>
          <p:nvPr>
            <p:ph type="title"/>
          </p:nvPr>
        </p:nvSpPr>
        <p:spPr bwMode="auto">
          <a:xfrm>
            <a:off x="609600" y="762000"/>
            <a:ext cx="10972800" cy="655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8" name="Text Box 8">
            <a:extLst>
              <a:ext uri="{FF2B5EF4-FFF2-40B4-BE49-F238E27FC236}">
                <a16:creationId xmlns:a16="http://schemas.microsoft.com/office/drawing/2014/main" id="{9CEC9864-E680-954C-AFAD-A5B7DA7C0B24}"/>
              </a:ext>
            </a:extLst>
          </p:cNvPr>
          <p:cNvSpPr txBox="1">
            <a:spLocks noChangeArrowheads="1"/>
          </p:cNvSpPr>
          <p:nvPr/>
        </p:nvSpPr>
        <p:spPr bwMode="auto">
          <a:xfrm>
            <a:off x="3352800" y="246888"/>
            <a:ext cx="5486400" cy="347884"/>
          </a:xfrm>
          <a:prstGeom prst="rect">
            <a:avLst/>
          </a:prstGeom>
          <a:noFill/>
          <a:ln w="9525">
            <a:noFill/>
            <a:round/>
            <a:headEnd/>
            <a:tailEnd/>
          </a:ln>
          <a:effectLst/>
        </p:spPr>
        <p:txBody>
          <a:bodyPr lIns="67500" tIns="35100" rIns="67500" bIns="35100">
            <a:spAutoFit/>
          </a:bodyPr>
          <a:lstStyle/>
          <a:p>
            <a:pPr algn="ctr" fontAlgn="auto">
              <a:spcAft>
                <a:spcPts val="0"/>
              </a:spcAft>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defRPr/>
            </a:pPr>
            <a:r>
              <a:rPr lang="en-US" sz="1800">
                <a:latin typeface="Georgia" pitchFamily="18" charset="0"/>
              </a:rPr>
              <a:t>Linking the Solar Wind and the Sun</a:t>
            </a:r>
          </a:p>
        </p:txBody>
      </p:sp>
      <p:pic>
        <p:nvPicPr>
          <p:cNvPr id="19" name="Picture 16" descr="C:\Users\bgibson\Documents\My Projects\Raven\Logos\logo_nasa.jpg">
            <a:extLst>
              <a:ext uri="{FF2B5EF4-FFF2-40B4-BE49-F238E27FC236}">
                <a16:creationId xmlns:a16="http://schemas.microsoft.com/office/drawing/2014/main" id="{9E32051C-9C1C-1E4B-B9D4-F31F5F92A712}"/>
              </a:ext>
            </a:extLst>
          </p:cNvPr>
          <p:cNvPicPr>
            <a:picLocks noChangeAspect="1" noChangeArrowheads="1"/>
          </p:cNvPicPr>
          <p:nvPr/>
        </p:nvPicPr>
        <p:blipFill>
          <a:blip r:embed="rId7" cstate="email"/>
          <a:srcRect/>
          <a:stretch>
            <a:fillRect/>
          </a:stretch>
        </p:blipFill>
        <p:spPr bwMode="auto">
          <a:xfrm>
            <a:off x="11308081" y="285753"/>
            <a:ext cx="457159" cy="384175"/>
          </a:xfrm>
          <a:prstGeom prst="rect">
            <a:avLst/>
          </a:prstGeom>
          <a:noFill/>
          <a:ln w="9525">
            <a:noFill/>
            <a:miter lim="800000"/>
            <a:headEnd/>
            <a:tailEnd/>
          </a:ln>
        </p:spPr>
      </p:pic>
      <p:pic>
        <p:nvPicPr>
          <p:cNvPr id="23" name="Picture 2">
            <a:extLst>
              <a:ext uri="{FF2B5EF4-FFF2-40B4-BE49-F238E27FC236}">
                <a16:creationId xmlns:a16="http://schemas.microsoft.com/office/drawing/2014/main" id="{35114348-961E-CD43-A57F-AFF81F03CE29}"/>
              </a:ext>
            </a:extLst>
          </p:cNvPr>
          <p:cNvPicPr>
            <a:picLocks noChangeAspect="1" noChangeArrowheads="1"/>
          </p:cNvPicPr>
          <p:nvPr/>
        </p:nvPicPr>
        <p:blipFill>
          <a:blip r:embed="rId8" cstate="email"/>
          <a:srcRect/>
          <a:stretch>
            <a:fillRect/>
          </a:stretch>
        </p:blipFill>
        <p:spPr bwMode="auto">
          <a:xfrm>
            <a:off x="9570720" y="287338"/>
            <a:ext cx="240104" cy="381000"/>
          </a:xfrm>
          <a:prstGeom prst="rect">
            <a:avLst/>
          </a:prstGeom>
          <a:noFill/>
          <a:ln w="9525">
            <a:noFill/>
            <a:miter lim="800000"/>
            <a:headEnd/>
            <a:tailEnd/>
          </a:ln>
        </p:spPr>
      </p:pic>
      <p:pic>
        <p:nvPicPr>
          <p:cNvPr id="24" name="Picture 3">
            <a:extLst>
              <a:ext uri="{FF2B5EF4-FFF2-40B4-BE49-F238E27FC236}">
                <a16:creationId xmlns:a16="http://schemas.microsoft.com/office/drawing/2014/main" id="{991D07DE-CEC6-5C43-A252-17D866767253}"/>
              </a:ext>
            </a:extLst>
          </p:cNvPr>
          <p:cNvPicPr>
            <a:picLocks noChangeAspect="1" noChangeArrowheads="1"/>
          </p:cNvPicPr>
          <p:nvPr/>
        </p:nvPicPr>
        <p:blipFill>
          <a:blip r:embed="rId9" cstate="email"/>
          <a:srcRect/>
          <a:stretch>
            <a:fillRect/>
          </a:stretch>
        </p:blipFill>
        <p:spPr bwMode="auto">
          <a:xfrm>
            <a:off x="10278710" y="363538"/>
            <a:ext cx="561485" cy="228600"/>
          </a:xfrm>
          <a:prstGeom prst="rect">
            <a:avLst/>
          </a:prstGeom>
          <a:noFill/>
          <a:ln w="9525">
            <a:noFill/>
            <a:miter lim="800000"/>
            <a:headEnd/>
            <a:tailEnd/>
          </a:ln>
        </p:spPr>
      </p:pic>
      <p:pic>
        <p:nvPicPr>
          <p:cNvPr id="25" name="Picture 15">
            <a:extLst>
              <a:ext uri="{FF2B5EF4-FFF2-40B4-BE49-F238E27FC236}">
                <a16:creationId xmlns:a16="http://schemas.microsoft.com/office/drawing/2014/main" id="{E78BCC58-F242-BD4B-8FAD-D0713111290B}"/>
              </a:ext>
            </a:extLst>
          </p:cNvPr>
          <p:cNvPicPr>
            <a:picLocks noChangeAspect="1" noChangeArrowheads="1"/>
          </p:cNvPicPr>
          <p:nvPr/>
        </p:nvPicPr>
        <p:blipFill>
          <a:blip r:embed="rId10" cstate="print">
            <a:extLst>
              <a:ext uri="{28A0092B-C50C-407E-A947-70E740481C1C}">
                <a14:useLocalDpi xmlns:a14="http://schemas.microsoft.com/office/drawing/2010/main"/>
              </a:ext>
            </a:extLst>
          </a:blip>
          <a:stretch>
            <a:fillRect/>
          </a:stretch>
        </p:blipFill>
        <p:spPr bwMode="auto">
          <a:xfrm>
            <a:off x="518160" y="362136"/>
            <a:ext cx="548640" cy="244238"/>
          </a:xfrm>
          <a:prstGeom prst="rect">
            <a:avLst/>
          </a:prstGeom>
          <a:noFill/>
          <a:ln w="9525">
            <a:noFill/>
            <a:miter lim="800000"/>
            <a:headEnd/>
            <a:tailEnd/>
          </a:ln>
        </p:spPr>
      </p:pic>
      <p:pic>
        <p:nvPicPr>
          <p:cNvPr id="26" name="Picture 5">
            <a:extLst>
              <a:ext uri="{FF2B5EF4-FFF2-40B4-BE49-F238E27FC236}">
                <a16:creationId xmlns:a16="http://schemas.microsoft.com/office/drawing/2014/main" id="{5E296D52-D014-B147-9047-30A3696E43E8}"/>
              </a:ext>
            </a:extLst>
          </p:cNvPr>
          <p:cNvPicPr>
            <a:picLocks noChangeAspect="1" noChangeArrowheads="1"/>
          </p:cNvPicPr>
          <p:nvPr/>
        </p:nvPicPr>
        <p:blipFill>
          <a:blip r:embed="rId11" cstate="email">
            <a:clrChange>
              <a:clrFrom>
                <a:srgbClr val="000000"/>
              </a:clrFrom>
              <a:clrTo>
                <a:srgbClr val="000000">
                  <a:alpha val="0"/>
                </a:srgbClr>
              </a:clrTo>
            </a:clrChange>
          </a:blip>
          <a:srcRect/>
          <a:stretch>
            <a:fillRect/>
          </a:stretch>
        </p:blipFill>
        <p:spPr bwMode="auto">
          <a:xfrm>
            <a:off x="2621280" y="284676"/>
            <a:ext cx="380965" cy="386329"/>
          </a:xfrm>
          <a:prstGeom prst="rect">
            <a:avLst/>
          </a:prstGeom>
          <a:noFill/>
          <a:ln w="9525">
            <a:noFill/>
            <a:miter lim="800000"/>
            <a:headEnd/>
            <a:tailEnd/>
          </a:ln>
        </p:spPr>
      </p:pic>
      <p:pic>
        <p:nvPicPr>
          <p:cNvPr id="27" name="Picture 26" descr="StackedBlockM.jpg">
            <a:extLst>
              <a:ext uri="{FF2B5EF4-FFF2-40B4-BE49-F238E27FC236}">
                <a16:creationId xmlns:a16="http://schemas.microsoft.com/office/drawing/2014/main" id="{FE540EA6-3EF8-E948-A41B-2672E6F45156}"/>
              </a:ext>
            </a:extLst>
          </p:cNvPr>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1642872" y="287082"/>
            <a:ext cx="402336" cy="384048"/>
          </a:xfrm>
          <a:prstGeom prst="rect">
            <a:avLst/>
          </a:prstGeom>
        </p:spPr>
      </p:pic>
    </p:spTree>
  </p:cSld>
  <p:clrMap bg1="lt1" tx1="dk1" bg2="lt2" tx2="dk2" accent1="accent1" accent2="accent2" accent3="accent3" accent4="accent4" accent5="accent5" accent6="accent6" hlink="hlink" folHlink="folHlink"/>
  <p:sldLayoutIdLst>
    <p:sldLayoutId id="2147483697" r:id="rId1"/>
    <p:sldLayoutId id="2147483696" r:id="rId2"/>
    <p:sldLayoutId id="2147483687" r:id="rId3"/>
    <p:sldLayoutId id="2147483686" r:id="rId4"/>
    <p:sldLayoutId id="2147483698" r:id="rId5"/>
  </p:sldLayoutIdLst>
  <p:hf hdr="0"/>
  <p:txStyles>
    <p:titleStyle>
      <a:lvl1pPr algn="ctr" defTabSz="342900" rtl="0" eaLnBrk="0" fontAlgn="base" hangingPunct="0">
        <a:spcBef>
          <a:spcPct val="0"/>
        </a:spcBef>
        <a:spcAft>
          <a:spcPct val="0"/>
        </a:spcAft>
        <a:buClr>
          <a:srgbClr val="000000"/>
        </a:buClr>
        <a:buSzPct val="100000"/>
        <a:buFont typeface="Times New Roman" pitchFamily="18" charset="0"/>
        <a:defRPr lang="en-US" sz="2400" kern="1200" dirty="0">
          <a:solidFill>
            <a:schemeClr val="accent1"/>
          </a:solidFill>
          <a:latin typeface="Calibri" pitchFamily="34" charset="0"/>
          <a:ea typeface="+mj-ea"/>
          <a:cs typeface="Calibri" pitchFamily="34" charset="0"/>
        </a:defRPr>
      </a:lvl1pPr>
      <a:lvl2pPr algn="ctr" defTabSz="342900" rtl="0" eaLnBrk="0" fontAlgn="base" hangingPunct="0">
        <a:spcBef>
          <a:spcPct val="0"/>
        </a:spcBef>
        <a:spcAft>
          <a:spcPct val="0"/>
        </a:spcAft>
        <a:buClr>
          <a:srgbClr val="000000"/>
        </a:buClr>
        <a:buSzPct val="100000"/>
        <a:buFont typeface="Times New Roman" pitchFamily="18" charset="0"/>
        <a:defRPr sz="2400">
          <a:solidFill>
            <a:schemeClr val="accent1"/>
          </a:solidFill>
          <a:latin typeface="Calibri" pitchFamily="34" charset="0"/>
          <a:ea typeface="Arial Unicode MS" pitchFamily="34" charset="-128"/>
          <a:cs typeface="Arial Unicode MS" pitchFamily="34" charset="-128"/>
        </a:defRPr>
      </a:lvl2pPr>
      <a:lvl3pPr algn="ctr" defTabSz="342900" rtl="0" eaLnBrk="0" fontAlgn="base" hangingPunct="0">
        <a:spcBef>
          <a:spcPct val="0"/>
        </a:spcBef>
        <a:spcAft>
          <a:spcPct val="0"/>
        </a:spcAft>
        <a:buClr>
          <a:srgbClr val="000000"/>
        </a:buClr>
        <a:buSzPct val="100000"/>
        <a:buFont typeface="Times New Roman" pitchFamily="18" charset="0"/>
        <a:defRPr sz="2400">
          <a:solidFill>
            <a:schemeClr val="accent1"/>
          </a:solidFill>
          <a:latin typeface="Calibri" pitchFamily="34" charset="0"/>
          <a:ea typeface="Arial Unicode MS" pitchFamily="34" charset="-128"/>
          <a:cs typeface="Arial Unicode MS" pitchFamily="34" charset="-128"/>
        </a:defRPr>
      </a:lvl3pPr>
      <a:lvl4pPr algn="ctr" defTabSz="342900" rtl="0" eaLnBrk="0" fontAlgn="base" hangingPunct="0">
        <a:spcBef>
          <a:spcPct val="0"/>
        </a:spcBef>
        <a:spcAft>
          <a:spcPct val="0"/>
        </a:spcAft>
        <a:buClr>
          <a:srgbClr val="000000"/>
        </a:buClr>
        <a:buSzPct val="100000"/>
        <a:buFont typeface="Times New Roman" pitchFamily="18" charset="0"/>
        <a:defRPr sz="2400">
          <a:solidFill>
            <a:schemeClr val="accent1"/>
          </a:solidFill>
          <a:latin typeface="Calibri" pitchFamily="34" charset="0"/>
          <a:ea typeface="Arial Unicode MS" pitchFamily="34" charset="-128"/>
          <a:cs typeface="Arial Unicode MS" pitchFamily="34" charset="-128"/>
        </a:defRPr>
      </a:lvl4pPr>
      <a:lvl5pPr algn="ctr" defTabSz="342900" rtl="0" eaLnBrk="0" fontAlgn="base" hangingPunct="0">
        <a:spcBef>
          <a:spcPct val="0"/>
        </a:spcBef>
        <a:spcAft>
          <a:spcPct val="0"/>
        </a:spcAft>
        <a:buClr>
          <a:srgbClr val="000000"/>
        </a:buClr>
        <a:buSzPct val="100000"/>
        <a:buFont typeface="Times New Roman" pitchFamily="18" charset="0"/>
        <a:defRPr sz="2400">
          <a:solidFill>
            <a:schemeClr val="accent1"/>
          </a:solidFill>
          <a:latin typeface="Calibri" pitchFamily="34" charset="0"/>
          <a:ea typeface="Arial Unicode MS" pitchFamily="34" charset="-128"/>
          <a:cs typeface="Arial Unicode MS" pitchFamily="34" charset="-128"/>
        </a:defRPr>
      </a:lvl5pPr>
      <a:lvl6pPr marL="1885950" indent="-171450" algn="ctr" defTabSz="342900" rtl="0" eaLnBrk="0" fontAlgn="base" hangingPunct="0">
        <a:spcBef>
          <a:spcPct val="0"/>
        </a:spcBef>
        <a:spcAft>
          <a:spcPct val="0"/>
        </a:spcAft>
        <a:buClr>
          <a:srgbClr val="000000"/>
        </a:buClr>
        <a:buSzPct val="100000"/>
        <a:buFont typeface="Times New Roman" pitchFamily="18" charset="0"/>
        <a:defRPr sz="2400">
          <a:solidFill>
            <a:srgbClr val="000000"/>
          </a:solidFill>
          <a:latin typeface="Times New Roman" pitchFamily="18" charset="0"/>
          <a:ea typeface="Arial Unicode MS" pitchFamily="34" charset="-128"/>
          <a:cs typeface="Arial Unicode MS" pitchFamily="34" charset="-128"/>
        </a:defRPr>
      </a:lvl6pPr>
      <a:lvl7pPr marL="2228850" indent="-171450" algn="ctr" defTabSz="342900" rtl="0" eaLnBrk="0" fontAlgn="base" hangingPunct="0">
        <a:spcBef>
          <a:spcPct val="0"/>
        </a:spcBef>
        <a:spcAft>
          <a:spcPct val="0"/>
        </a:spcAft>
        <a:buClr>
          <a:srgbClr val="000000"/>
        </a:buClr>
        <a:buSzPct val="100000"/>
        <a:buFont typeface="Times New Roman" pitchFamily="18" charset="0"/>
        <a:defRPr sz="2400">
          <a:solidFill>
            <a:srgbClr val="000000"/>
          </a:solidFill>
          <a:latin typeface="Times New Roman" pitchFamily="18" charset="0"/>
          <a:ea typeface="Arial Unicode MS" pitchFamily="34" charset="-128"/>
          <a:cs typeface="Arial Unicode MS" pitchFamily="34" charset="-128"/>
        </a:defRPr>
      </a:lvl7pPr>
      <a:lvl8pPr marL="2571750" indent="-171450" algn="ctr" defTabSz="342900" rtl="0" eaLnBrk="0" fontAlgn="base" hangingPunct="0">
        <a:spcBef>
          <a:spcPct val="0"/>
        </a:spcBef>
        <a:spcAft>
          <a:spcPct val="0"/>
        </a:spcAft>
        <a:buClr>
          <a:srgbClr val="000000"/>
        </a:buClr>
        <a:buSzPct val="100000"/>
        <a:buFont typeface="Times New Roman" pitchFamily="18" charset="0"/>
        <a:defRPr sz="2400">
          <a:solidFill>
            <a:srgbClr val="000000"/>
          </a:solidFill>
          <a:latin typeface="Times New Roman" pitchFamily="18" charset="0"/>
          <a:ea typeface="Arial Unicode MS" pitchFamily="34" charset="-128"/>
          <a:cs typeface="Arial Unicode MS" pitchFamily="34" charset="-128"/>
        </a:defRPr>
      </a:lvl8pPr>
      <a:lvl9pPr marL="2914650" indent="-171450" algn="ctr" defTabSz="342900" rtl="0" eaLnBrk="0" fontAlgn="base" hangingPunct="0">
        <a:spcBef>
          <a:spcPct val="0"/>
        </a:spcBef>
        <a:spcAft>
          <a:spcPct val="0"/>
        </a:spcAft>
        <a:buClr>
          <a:srgbClr val="000000"/>
        </a:buClr>
        <a:buSzPct val="100000"/>
        <a:buFont typeface="Times New Roman" pitchFamily="18" charset="0"/>
        <a:defRPr sz="2400">
          <a:solidFill>
            <a:srgbClr val="000000"/>
          </a:solidFill>
          <a:latin typeface="Times New Roman" pitchFamily="18" charset="0"/>
          <a:ea typeface="Arial Unicode MS" pitchFamily="34" charset="-128"/>
          <a:cs typeface="Arial Unicode MS" pitchFamily="34" charset="-128"/>
        </a:defRPr>
      </a:lvl9pPr>
    </p:titleStyle>
    <p:bodyStyle>
      <a:lvl1pPr marL="257175" indent="-257175" algn="l" defTabSz="342900" rtl="0" eaLnBrk="0" fontAlgn="base" hangingPunct="0">
        <a:spcBef>
          <a:spcPts val="600"/>
        </a:spcBef>
        <a:spcAft>
          <a:spcPct val="0"/>
        </a:spcAft>
        <a:buClr>
          <a:srgbClr val="376092"/>
        </a:buClr>
        <a:buSzPct val="90000"/>
        <a:buFont typeface="Wingdings" pitchFamily="2" charset="2"/>
        <a:buChar char="n"/>
        <a:defRPr sz="2100">
          <a:solidFill>
            <a:srgbClr val="000000"/>
          </a:solidFill>
          <a:latin typeface="Arial" charset="0"/>
          <a:ea typeface="+mn-ea"/>
          <a:cs typeface="+mn-cs"/>
        </a:defRPr>
      </a:lvl1pPr>
      <a:lvl2pPr marL="557213" indent="-214313" algn="l" defTabSz="342900" rtl="0" eaLnBrk="0" fontAlgn="base" hangingPunct="0">
        <a:spcBef>
          <a:spcPts val="525"/>
        </a:spcBef>
        <a:spcAft>
          <a:spcPct val="0"/>
        </a:spcAft>
        <a:buClr>
          <a:srgbClr val="376092"/>
        </a:buClr>
        <a:buSzPct val="90000"/>
        <a:buFont typeface="Wingdings" pitchFamily="2" charset="2"/>
        <a:buChar char="q"/>
        <a:defRPr sz="1800">
          <a:solidFill>
            <a:srgbClr val="000000"/>
          </a:solidFill>
          <a:latin typeface="Arial" charset="0"/>
          <a:ea typeface="+mn-ea"/>
          <a:cs typeface="+mn-cs"/>
        </a:defRPr>
      </a:lvl2pPr>
      <a:lvl3pPr marL="857250" indent="-171450" algn="l" defTabSz="342900" rtl="0" eaLnBrk="0" fontAlgn="base" hangingPunct="0">
        <a:spcBef>
          <a:spcPts val="450"/>
        </a:spcBef>
        <a:spcAft>
          <a:spcPct val="0"/>
        </a:spcAft>
        <a:buClr>
          <a:srgbClr val="376092"/>
        </a:buClr>
        <a:buSzPct val="90000"/>
        <a:buFont typeface="Wingdings" pitchFamily="2" charset="2"/>
        <a:buChar char="l"/>
        <a:defRPr sz="1500">
          <a:solidFill>
            <a:srgbClr val="000000"/>
          </a:solidFill>
          <a:latin typeface="Arial" charset="0"/>
          <a:ea typeface="+mn-ea"/>
          <a:cs typeface="+mn-cs"/>
        </a:defRPr>
      </a:lvl3pPr>
      <a:lvl4pPr marL="1200150" indent="-171450" algn="l" defTabSz="342900" rtl="0" eaLnBrk="0" fontAlgn="base" hangingPunct="0">
        <a:spcBef>
          <a:spcPts val="375"/>
        </a:spcBef>
        <a:spcAft>
          <a:spcPct val="0"/>
        </a:spcAft>
        <a:buClr>
          <a:srgbClr val="376092"/>
        </a:buClr>
        <a:buSzPct val="90000"/>
        <a:buFont typeface="Wingdings" pitchFamily="2" charset="2"/>
        <a:buChar char="m"/>
        <a:defRPr>
          <a:solidFill>
            <a:srgbClr val="000000"/>
          </a:solidFill>
          <a:latin typeface="Arial" charset="0"/>
          <a:ea typeface="+mn-ea"/>
          <a:cs typeface="+mn-cs"/>
        </a:defRPr>
      </a:lvl4pPr>
      <a:lvl5pPr marL="1543050" indent="-171450" algn="l" defTabSz="342900" rtl="0" eaLnBrk="0" fontAlgn="base" hangingPunct="0">
        <a:spcBef>
          <a:spcPts val="375"/>
        </a:spcBef>
        <a:spcAft>
          <a:spcPct val="0"/>
        </a:spcAft>
        <a:buClr>
          <a:srgbClr val="376092"/>
        </a:buClr>
        <a:buSzPct val="100000"/>
        <a:buFont typeface="Wingdings" pitchFamily="2" charset="2"/>
        <a:buChar char="Ø"/>
        <a:defRPr sz="1500">
          <a:solidFill>
            <a:srgbClr val="000000"/>
          </a:solidFill>
          <a:latin typeface="Arial" charset="0"/>
          <a:ea typeface="+mn-ea"/>
          <a:cs typeface="+mn-cs"/>
        </a:defRPr>
      </a:lvl5pPr>
      <a:lvl6pPr marL="1885950" indent="-171450" algn="l" defTabSz="342900" rtl="0" eaLnBrk="0" fontAlgn="base" hangingPunct="0">
        <a:spcBef>
          <a:spcPts val="375"/>
        </a:spcBef>
        <a:spcAft>
          <a:spcPct val="0"/>
        </a:spcAft>
        <a:buClr>
          <a:srgbClr val="000000"/>
        </a:buClr>
        <a:buSzPct val="100000"/>
        <a:buFont typeface="Times New Roman" pitchFamily="18" charset="0"/>
        <a:defRPr sz="1500">
          <a:solidFill>
            <a:srgbClr val="000000"/>
          </a:solidFill>
          <a:latin typeface="+mn-lt"/>
          <a:ea typeface="+mn-ea"/>
          <a:cs typeface="+mn-cs"/>
        </a:defRPr>
      </a:lvl6pPr>
      <a:lvl7pPr marL="2228850" indent="-171450" algn="l" defTabSz="342900" rtl="0" eaLnBrk="0" fontAlgn="base" hangingPunct="0">
        <a:spcBef>
          <a:spcPts val="375"/>
        </a:spcBef>
        <a:spcAft>
          <a:spcPct val="0"/>
        </a:spcAft>
        <a:buClr>
          <a:srgbClr val="000000"/>
        </a:buClr>
        <a:buSzPct val="100000"/>
        <a:buFont typeface="Times New Roman" pitchFamily="18" charset="0"/>
        <a:defRPr sz="1500">
          <a:solidFill>
            <a:srgbClr val="000000"/>
          </a:solidFill>
          <a:latin typeface="+mn-lt"/>
          <a:ea typeface="+mn-ea"/>
          <a:cs typeface="+mn-cs"/>
        </a:defRPr>
      </a:lvl7pPr>
      <a:lvl8pPr marL="2571750" indent="-171450" algn="l" defTabSz="342900" rtl="0" eaLnBrk="0" fontAlgn="base" hangingPunct="0">
        <a:spcBef>
          <a:spcPts val="375"/>
        </a:spcBef>
        <a:spcAft>
          <a:spcPct val="0"/>
        </a:spcAft>
        <a:buClr>
          <a:srgbClr val="000000"/>
        </a:buClr>
        <a:buSzPct val="100000"/>
        <a:buFont typeface="Times New Roman" pitchFamily="18" charset="0"/>
        <a:defRPr sz="1500">
          <a:solidFill>
            <a:srgbClr val="000000"/>
          </a:solidFill>
          <a:latin typeface="+mn-lt"/>
          <a:ea typeface="+mn-ea"/>
          <a:cs typeface="+mn-cs"/>
        </a:defRPr>
      </a:lvl8pPr>
      <a:lvl9pPr marL="2914650" indent="-171450" algn="l" defTabSz="342900" rtl="0" eaLnBrk="0" fontAlgn="base" hangingPunct="0">
        <a:spcBef>
          <a:spcPts val="375"/>
        </a:spcBef>
        <a:spcAft>
          <a:spcPct val="0"/>
        </a:spcAft>
        <a:buClr>
          <a:srgbClr val="000000"/>
        </a:buClr>
        <a:buSzPct val="100000"/>
        <a:buFont typeface="Times New Roman" pitchFamily="18" charset="0"/>
        <a:defRPr sz="1500">
          <a:solidFill>
            <a:srgbClr val="000000"/>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8"/>
          <p:cNvSpPr>
            <a:spLocks noGrp="1"/>
          </p:cNvSpPr>
          <p:nvPr>
            <p:ph type="ctrTitle"/>
          </p:nvPr>
        </p:nvSpPr>
        <p:spPr>
          <a:xfrm>
            <a:off x="3181350" y="2455072"/>
            <a:ext cx="5829300" cy="1102519"/>
          </a:xfrm>
        </p:spPr>
        <p:txBody>
          <a:bodyPr/>
          <a:lstStyle/>
          <a:p>
            <a:r>
              <a:rPr b="1" dirty="0"/>
              <a:t>Heavy Ion Sensor</a:t>
            </a:r>
            <a:r>
              <a:rPr dirty="0"/>
              <a:t/>
            </a:r>
            <a:br>
              <a:rPr dirty="0"/>
            </a:br>
            <a:r>
              <a:rPr dirty="0"/>
              <a:t> </a:t>
            </a:r>
            <a:r>
              <a:rPr lang="en-US" dirty="0" smtClean="0"/>
              <a:t>Present Status – Part 1</a:t>
            </a:r>
            <a:endParaRPr dirty="0"/>
          </a:p>
        </p:txBody>
      </p:sp>
      <p:sp>
        <p:nvSpPr>
          <p:cNvPr id="4" name="Subtitle 9">
            <a:extLst>
              <a:ext uri="{FF2B5EF4-FFF2-40B4-BE49-F238E27FC236}">
                <a16:creationId xmlns:a16="http://schemas.microsoft.com/office/drawing/2014/main" id="{538C6647-B81B-A14B-B781-21CFCF6334D6}"/>
              </a:ext>
            </a:extLst>
          </p:cNvPr>
          <p:cNvSpPr txBox="1">
            <a:spLocks/>
          </p:cNvSpPr>
          <p:nvPr/>
        </p:nvSpPr>
        <p:spPr bwMode="auto">
          <a:xfrm>
            <a:off x="4054928" y="3771900"/>
            <a:ext cx="4024994" cy="1616528"/>
          </a:xfrm>
          <a:prstGeom prst="rect">
            <a:avLst/>
          </a:prstGeom>
          <a:noFill/>
          <a:ln w="9525">
            <a:noFill/>
            <a:miter lim="800000"/>
            <a:headEnd/>
            <a:tailEnd/>
          </a:ln>
        </p:spPr>
        <p:txBody>
          <a:bodyPr vert="horz" wrap="square" lIns="68580" tIns="34290" rIns="68580" bIns="34290" numCol="1" rtlCol="0" anchor="t" anchorCtr="0" compatLnSpc="1">
            <a:prstTxWarp prst="textNoShape">
              <a:avLst/>
            </a:prstTxWarp>
            <a:normAutofit/>
          </a:bodyPr>
          <a:lstStyle>
            <a:lvl1pPr marL="0" indent="0" algn="ctr" defTabSz="457200" rtl="0" eaLnBrk="0" fontAlgn="base" hangingPunct="0">
              <a:spcBef>
                <a:spcPts val="800"/>
              </a:spcBef>
              <a:spcAft>
                <a:spcPct val="0"/>
              </a:spcAft>
              <a:buClr>
                <a:srgbClr val="376092"/>
              </a:buClr>
              <a:buSzPct val="90000"/>
              <a:buFont typeface="Wingdings" pitchFamily="2" charset="2"/>
              <a:buNone/>
              <a:defRPr sz="2800">
                <a:solidFill>
                  <a:schemeClr val="accent1"/>
                </a:solidFill>
                <a:latin typeface="Arial" charset="0"/>
                <a:ea typeface="+mn-ea"/>
                <a:cs typeface="+mn-cs"/>
              </a:defRPr>
            </a:lvl1pPr>
            <a:lvl2pPr marL="457200" indent="0" algn="ctr" defTabSz="457200" rtl="0" eaLnBrk="0" fontAlgn="base" hangingPunct="0">
              <a:spcBef>
                <a:spcPts val="700"/>
              </a:spcBef>
              <a:spcAft>
                <a:spcPct val="0"/>
              </a:spcAft>
              <a:buClr>
                <a:srgbClr val="376092"/>
              </a:buClr>
              <a:buSzPct val="90000"/>
              <a:buFont typeface="Wingdings" pitchFamily="2" charset="2"/>
              <a:buNone/>
              <a:defRPr sz="2400">
                <a:solidFill>
                  <a:schemeClr val="tx1">
                    <a:tint val="75000"/>
                  </a:schemeClr>
                </a:solidFill>
                <a:latin typeface="Arial" charset="0"/>
                <a:ea typeface="+mn-ea"/>
                <a:cs typeface="+mn-cs"/>
              </a:defRPr>
            </a:lvl2pPr>
            <a:lvl3pPr marL="914400" indent="0" algn="ctr" defTabSz="457200" rtl="0" eaLnBrk="0" fontAlgn="base" hangingPunct="0">
              <a:spcBef>
                <a:spcPts val="600"/>
              </a:spcBef>
              <a:spcAft>
                <a:spcPct val="0"/>
              </a:spcAft>
              <a:buClr>
                <a:srgbClr val="376092"/>
              </a:buClr>
              <a:buSzPct val="90000"/>
              <a:buFont typeface="Wingdings" pitchFamily="2" charset="2"/>
              <a:buNone/>
              <a:defRPr sz="2000">
                <a:solidFill>
                  <a:schemeClr val="tx1">
                    <a:tint val="75000"/>
                  </a:schemeClr>
                </a:solidFill>
                <a:latin typeface="Arial" charset="0"/>
                <a:ea typeface="+mn-ea"/>
                <a:cs typeface="+mn-cs"/>
              </a:defRPr>
            </a:lvl3pPr>
            <a:lvl4pPr marL="1371600" indent="0" algn="ctr" defTabSz="457200" rtl="0" eaLnBrk="0" fontAlgn="base" hangingPunct="0">
              <a:spcBef>
                <a:spcPts val="500"/>
              </a:spcBef>
              <a:spcAft>
                <a:spcPct val="0"/>
              </a:spcAft>
              <a:buClr>
                <a:srgbClr val="376092"/>
              </a:buClr>
              <a:buSzPct val="90000"/>
              <a:buFont typeface="Wingdings" pitchFamily="2" charset="2"/>
              <a:buNone/>
              <a:defRPr>
                <a:solidFill>
                  <a:schemeClr val="tx1">
                    <a:tint val="75000"/>
                  </a:schemeClr>
                </a:solidFill>
                <a:latin typeface="Arial" charset="0"/>
                <a:ea typeface="+mn-ea"/>
                <a:cs typeface="+mn-cs"/>
              </a:defRPr>
            </a:lvl4pPr>
            <a:lvl5pPr marL="1828800" indent="0" algn="ctr" defTabSz="457200" rtl="0" eaLnBrk="0" fontAlgn="base" hangingPunct="0">
              <a:spcBef>
                <a:spcPts val="500"/>
              </a:spcBef>
              <a:spcAft>
                <a:spcPct val="0"/>
              </a:spcAft>
              <a:buClr>
                <a:srgbClr val="376092"/>
              </a:buClr>
              <a:buSzPct val="100000"/>
              <a:buFont typeface="Wingdings" pitchFamily="2" charset="2"/>
              <a:buNone/>
              <a:defRPr sz="2000">
                <a:solidFill>
                  <a:schemeClr val="tx1">
                    <a:tint val="75000"/>
                  </a:schemeClr>
                </a:solidFill>
                <a:latin typeface="Arial" charset="0"/>
                <a:ea typeface="+mn-ea"/>
                <a:cs typeface="+mn-cs"/>
              </a:defRPr>
            </a:lvl5pPr>
            <a:lvl6pPr marL="2286000" indent="0" algn="ctr" defTabSz="457200" rtl="0" eaLnBrk="0" fontAlgn="base" hangingPunct="0">
              <a:spcBef>
                <a:spcPts val="500"/>
              </a:spcBef>
              <a:spcAft>
                <a:spcPct val="0"/>
              </a:spcAft>
              <a:buClr>
                <a:srgbClr val="000000"/>
              </a:buClr>
              <a:buSzPct val="100000"/>
              <a:buFont typeface="Times New Roman" pitchFamily="18" charset="0"/>
              <a:buNone/>
              <a:defRPr sz="2000">
                <a:solidFill>
                  <a:schemeClr val="tx1">
                    <a:tint val="75000"/>
                  </a:schemeClr>
                </a:solidFill>
                <a:latin typeface="+mn-lt"/>
                <a:ea typeface="+mn-ea"/>
                <a:cs typeface="+mn-cs"/>
              </a:defRPr>
            </a:lvl6pPr>
            <a:lvl7pPr marL="2743200" indent="0" algn="ctr" defTabSz="457200" rtl="0" eaLnBrk="0" fontAlgn="base" hangingPunct="0">
              <a:spcBef>
                <a:spcPts val="500"/>
              </a:spcBef>
              <a:spcAft>
                <a:spcPct val="0"/>
              </a:spcAft>
              <a:buClr>
                <a:srgbClr val="000000"/>
              </a:buClr>
              <a:buSzPct val="100000"/>
              <a:buFont typeface="Times New Roman" pitchFamily="18" charset="0"/>
              <a:buNone/>
              <a:defRPr sz="2000">
                <a:solidFill>
                  <a:schemeClr val="tx1">
                    <a:tint val="75000"/>
                  </a:schemeClr>
                </a:solidFill>
                <a:latin typeface="+mn-lt"/>
                <a:ea typeface="+mn-ea"/>
                <a:cs typeface="+mn-cs"/>
              </a:defRPr>
            </a:lvl7pPr>
            <a:lvl8pPr marL="3200400" indent="0" algn="ctr" defTabSz="457200" rtl="0" eaLnBrk="0" fontAlgn="base" hangingPunct="0">
              <a:spcBef>
                <a:spcPts val="500"/>
              </a:spcBef>
              <a:spcAft>
                <a:spcPct val="0"/>
              </a:spcAft>
              <a:buClr>
                <a:srgbClr val="000000"/>
              </a:buClr>
              <a:buSzPct val="100000"/>
              <a:buFont typeface="Times New Roman" pitchFamily="18" charset="0"/>
              <a:buNone/>
              <a:defRPr sz="2000">
                <a:solidFill>
                  <a:schemeClr val="tx1">
                    <a:tint val="75000"/>
                  </a:schemeClr>
                </a:solidFill>
                <a:latin typeface="+mn-lt"/>
                <a:ea typeface="+mn-ea"/>
                <a:cs typeface="+mn-cs"/>
              </a:defRPr>
            </a:lvl8pPr>
            <a:lvl9pPr marL="3657600" indent="0" algn="ctr" defTabSz="457200" rtl="0" eaLnBrk="0" fontAlgn="base" hangingPunct="0">
              <a:spcBef>
                <a:spcPts val="500"/>
              </a:spcBef>
              <a:spcAft>
                <a:spcPct val="0"/>
              </a:spcAft>
              <a:buClr>
                <a:srgbClr val="000000"/>
              </a:buClr>
              <a:buSzPct val="100000"/>
              <a:buFont typeface="Times New Roman" pitchFamily="18" charset="0"/>
              <a:buNone/>
              <a:defRPr sz="2000">
                <a:solidFill>
                  <a:schemeClr val="tx1">
                    <a:tint val="75000"/>
                  </a:schemeClr>
                </a:solidFill>
                <a:latin typeface="+mn-lt"/>
                <a:ea typeface="+mn-ea"/>
                <a:cs typeface="+mn-cs"/>
              </a:defRPr>
            </a:lvl9pPr>
          </a:lstStyle>
          <a:p>
            <a:pPr marL="257175" indent="-257175">
              <a:spcBef>
                <a:spcPct val="20000"/>
              </a:spcBef>
              <a:buClr>
                <a:srgbClr val="FF0000"/>
              </a:buClr>
              <a:defRPr/>
            </a:pPr>
            <a:r>
              <a:rPr lang="en-US" sz="2100" kern="0" dirty="0"/>
              <a:t>Stefano Livi and the HIS Team</a:t>
            </a:r>
          </a:p>
          <a:p>
            <a:pPr marL="257175" indent="-257175">
              <a:spcBef>
                <a:spcPct val="20000"/>
              </a:spcBef>
              <a:buClr>
                <a:srgbClr val="FF0000"/>
              </a:buClr>
              <a:defRPr/>
            </a:pPr>
            <a:endParaRPr lang="en-US" sz="2100" kern="0" dirty="0"/>
          </a:p>
          <a:p>
            <a:pPr marL="257175" indent="-257175">
              <a:spcBef>
                <a:spcPct val="20000"/>
              </a:spcBef>
              <a:buClr>
                <a:srgbClr val="FF0000"/>
              </a:buClr>
              <a:defRPr/>
            </a:pPr>
            <a:r>
              <a:rPr lang="en-US" sz="2100" kern="0" dirty="0"/>
              <a:t>(210) 522-3310</a:t>
            </a:r>
          </a:p>
          <a:p>
            <a:pPr marL="257175" indent="-257175">
              <a:spcBef>
                <a:spcPct val="20000"/>
              </a:spcBef>
              <a:buClr>
                <a:srgbClr val="FF0000"/>
              </a:buClr>
              <a:defRPr/>
            </a:pPr>
            <a:r>
              <a:rPr lang="en-US" sz="2100" kern="0" dirty="0"/>
              <a:t>slivi@swri.edu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HIS and PAS Velocities and Temperatures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624" y="1513332"/>
            <a:ext cx="5181600" cy="2914650"/>
          </a:xfrm>
          <a:prstGeom prst="rect">
            <a:avLst/>
          </a:prstGeom>
        </p:spPr>
      </p:pic>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697728" y="3135249"/>
            <a:ext cx="5884672" cy="3310128"/>
          </a:xfrm>
        </p:spPr>
      </p:pic>
    </p:spTree>
    <p:extLst>
      <p:ext uri="{BB962C8B-B14F-4D97-AF65-F5344CB8AC3E}">
        <p14:creationId xmlns:p14="http://schemas.microsoft.com/office/powerpoint/2010/main" val="3697842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374" y="1600205"/>
            <a:ext cx="4938290" cy="4525963"/>
          </a:xfrm>
        </p:spPr>
        <p:txBody>
          <a:bodyPr/>
          <a:lstStyle/>
          <a:p>
            <a:r>
              <a:rPr lang="en-US" dirty="0" smtClean="0"/>
              <a:t>Too high flux overloads the sensor and creates artificial double coincidences</a:t>
            </a:r>
          </a:p>
          <a:p>
            <a:r>
              <a:rPr lang="en-US" dirty="0" smtClean="0"/>
              <a:t> E/q proceeds from high to low values</a:t>
            </a:r>
          </a:p>
          <a:p>
            <a:r>
              <a:rPr lang="en-US" dirty="0" smtClean="0"/>
              <a:t>Proton avoidance kicks in when countrate exceeds a set value</a:t>
            </a:r>
          </a:p>
          <a:p>
            <a:pPr lvl="1"/>
            <a:r>
              <a:rPr lang="en-US" dirty="0" smtClean="0"/>
              <a:t>Original 100k</a:t>
            </a:r>
          </a:p>
          <a:p>
            <a:pPr lvl="1"/>
            <a:r>
              <a:rPr lang="en-US" dirty="0" smtClean="0"/>
              <a:t>First step 50k</a:t>
            </a:r>
          </a:p>
          <a:p>
            <a:pPr lvl="1"/>
            <a:r>
              <a:rPr lang="en-US" dirty="0" smtClean="0"/>
              <a:t>Now at 25k</a:t>
            </a:r>
          </a:p>
          <a:p>
            <a:pPr lvl="1"/>
            <a:endParaRPr lang="en-US" dirty="0"/>
          </a:p>
          <a:p>
            <a:pPr marL="42862" indent="0">
              <a:buNone/>
            </a:pPr>
            <a:r>
              <a:rPr lang="en-US" dirty="0" smtClean="0"/>
              <a:t>Note that the top picture was collected at 25kV, the lower at 10kV</a:t>
            </a:r>
            <a:endParaRPr lang="en-US" dirty="0"/>
          </a:p>
        </p:txBody>
      </p:sp>
      <p:sp>
        <p:nvSpPr>
          <p:cNvPr id="3" name="Title 2"/>
          <p:cNvSpPr>
            <a:spLocks noGrp="1"/>
          </p:cNvSpPr>
          <p:nvPr>
            <p:ph type="title"/>
          </p:nvPr>
        </p:nvSpPr>
        <p:spPr/>
        <p:txBody>
          <a:bodyPr/>
          <a:lstStyle/>
          <a:p>
            <a:r>
              <a:rPr lang="en-US" dirty="0" smtClean="0"/>
              <a:t>Proton Avoidance</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4248" y="1298878"/>
            <a:ext cx="3921952" cy="2421934"/>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4248" y="3776472"/>
            <a:ext cx="4812792" cy="2544318"/>
          </a:xfrm>
          <a:prstGeom prst="rect">
            <a:avLst/>
          </a:prstGeom>
        </p:spPr>
      </p:pic>
    </p:spTree>
    <p:extLst>
      <p:ext uri="{BB962C8B-B14F-4D97-AF65-F5344CB8AC3E}">
        <p14:creationId xmlns:p14="http://schemas.microsoft.com/office/powerpoint/2010/main" val="3309464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07666" y="1600204"/>
            <a:ext cx="4272766" cy="4754876"/>
          </a:xfrm>
        </p:spPr>
        <p:txBody>
          <a:bodyPr>
            <a:normAutofit fontScale="92500" lnSpcReduction="20000"/>
          </a:bodyPr>
          <a:lstStyle/>
          <a:p>
            <a:r>
              <a:rPr lang="en-US" dirty="0" smtClean="0"/>
              <a:t>Time of flight of the particles is determined by a Vernier system: conversion of bin number into ns is controlled by the difference of two oscillators running at slightly different frequency</a:t>
            </a:r>
          </a:p>
          <a:p>
            <a:r>
              <a:rPr lang="en-US" dirty="0" smtClean="0"/>
              <a:t>This is very sensitive to temperature: HIS has the internal capability of recalibrating the conversion</a:t>
            </a:r>
          </a:p>
          <a:p>
            <a:r>
              <a:rPr lang="en-US" dirty="0" smtClean="0"/>
              <a:t>Effect can become very large, in flight we have experience up to 10% variations</a:t>
            </a:r>
          </a:p>
          <a:p>
            <a:r>
              <a:rPr lang="en-US" dirty="0" smtClean="0"/>
              <a:t>During calibration, this happened every run (every minute or so); in flight this was not done, and oscillators drifted</a:t>
            </a:r>
          </a:p>
          <a:p>
            <a:r>
              <a:rPr lang="en-US" dirty="0" smtClean="0"/>
              <a:t>A permanent cure will be implemented in flight software, recalibration every scan (30s). For the time being, we force a recalibration every 60minutes, requiring commanding HIS every hour</a:t>
            </a:r>
            <a:endParaRPr lang="en-US" dirty="0"/>
          </a:p>
        </p:txBody>
      </p:sp>
      <p:sp>
        <p:nvSpPr>
          <p:cNvPr id="3" name="Title 2"/>
          <p:cNvSpPr>
            <a:spLocks noGrp="1"/>
          </p:cNvSpPr>
          <p:nvPr>
            <p:ph type="title"/>
          </p:nvPr>
        </p:nvSpPr>
        <p:spPr/>
        <p:txBody>
          <a:bodyPr/>
          <a:lstStyle/>
          <a:p>
            <a:r>
              <a:rPr lang="en-US" dirty="0" smtClean="0"/>
              <a:t>Time Conversion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3375" y="1681303"/>
            <a:ext cx="5331968" cy="2999232"/>
          </a:xfrm>
          <a:prstGeom prst="rect">
            <a:avLst/>
          </a:prstGeom>
        </p:spPr>
      </p:pic>
    </p:spTree>
    <p:extLst>
      <p:ext uri="{BB962C8B-B14F-4D97-AF65-F5344CB8AC3E}">
        <p14:creationId xmlns:p14="http://schemas.microsoft.com/office/powerpoint/2010/main" val="1698098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5617" y="1600205"/>
            <a:ext cx="5965599" cy="4525963"/>
          </a:xfrm>
        </p:spPr>
        <p:txBody>
          <a:bodyPr>
            <a:normAutofit fontScale="92500" lnSpcReduction="10000"/>
          </a:bodyPr>
          <a:lstStyle/>
          <a:p>
            <a:r>
              <a:rPr lang="en-US" dirty="0" smtClean="0"/>
              <a:t>In flight performances of the SSD were different than observed on ground. This is not unusual, as the noise environment is different</a:t>
            </a:r>
          </a:p>
          <a:p>
            <a:r>
              <a:rPr lang="en-US" dirty="0" smtClean="0"/>
              <a:t>We have envisioned a procedure to establish the best operating thresholds once in flight. This procedure did not work, as it was not properly accounting for cross talk between detectors</a:t>
            </a:r>
          </a:p>
          <a:p>
            <a:r>
              <a:rPr lang="en-US" dirty="0" smtClean="0"/>
              <a:t>Following a search pattern is not feasible in flight, as delay between iterations can be as large as 4 weeks (sending one set of thresholds, receiving the data, preparing the next set, creating the new IOR, and uploading it) and having data on the ground can be of order</a:t>
            </a:r>
          </a:p>
          <a:p>
            <a:r>
              <a:rPr lang="en-US" dirty="0" smtClean="0"/>
              <a:t>We have envisioned an approach that delivered good results.</a:t>
            </a:r>
          </a:p>
          <a:p>
            <a:r>
              <a:rPr lang="en-US" dirty="0" smtClean="0"/>
              <a:t>More work is in progress</a:t>
            </a:r>
          </a:p>
          <a:p>
            <a:endParaRPr lang="en-US" dirty="0"/>
          </a:p>
        </p:txBody>
      </p:sp>
      <p:sp>
        <p:nvSpPr>
          <p:cNvPr id="3" name="Title 2"/>
          <p:cNvSpPr>
            <a:spLocks noGrp="1"/>
          </p:cNvSpPr>
          <p:nvPr>
            <p:ph type="title"/>
          </p:nvPr>
        </p:nvSpPr>
        <p:spPr/>
        <p:txBody>
          <a:bodyPr/>
          <a:lstStyle/>
          <a:p>
            <a:r>
              <a:rPr lang="en-US" dirty="0" smtClean="0"/>
              <a:t>SSD Noise Thresholds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4178" y="1278496"/>
            <a:ext cx="3398246" cy="23973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2130" y="3858455"/>
            <a:ext cx="3398246" cy="2397393"/>
          </a:xfrm>
          <a:prstGeom prst="rect">
            <a:avLst/>
          </a:prstGeom>
        </p:spPr>
      </p:pic>
    </p:spTree>
    <p:extLst>
      <p:ext uri="{BB962C8B-B14F-4D97-AF65-F5344CB8AC3E}">
        <p14:creationId xmlns:p14="http://schemas.microsoft.com/office/powerpoint/2010/main" val="2192629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 the risk of having to drop voltage fast is still very high, we have decided to operate further at 10kV.</a:t>
            </a:r>
          </a:p>
          <a:p>
            <a:r>
              <a:rPr lang="en-US" dirty="0" smtClean="0"/>
              <a:t>Science performances are not stellar, but we are already obtaining interesting results (see talks tomorrow)</a:t>
            </a:r>
          </a:p>
          <a:p>
            <a:r>
              <a:rPr lang="en-US" dirty="0" smtClean="0"/>
              <a:t>Further optimization of the sensor (at 10kV) will include:</a:t>
            </a:r>
          </a:p>
          <a:p>
            <a:pPr lvl="1"/>
            <a:r>
              <a:rPr lang="en-US" dirty="0" smtClean="0"/>
              <a:t>Further tuning of SSD thresholds</a:t>
            </a:r>
            <a:endParaRPr lang="en-US" dirty="0"/>
          </a:p>
          <a:p>
            <a:pPr lvl="1"/>
            <a:r>
              <a:rPr lang="en-US" dirty="0" smtClean="0"/>
              <a:t>Creating and uploading species boxes tuned to 10kV, based on simulation, as no calibration data was ever performed at this voltage. With these new boxes we will be able to create distribution functions of (at least) alphas and O6+, a valuable science goal on its own!</a:t>
            </a:r>
          </a:p>
          <a:p>
            <a:pPr lvl="1"/>
            <a:r>
              <a:rPr lang="en-US" dirty="0" smtClean="0"/>
              <a:t>Creating and uploading priority tables tuned to 10kV to acquire knowledge of the influence of these tables</a:t>
            </a:r>
          </a:p>
          <a:p>
            <a:pPr lvl="1"/>
            <a:endParaRPr lang="en-US" dirty="0"/>
          </a:p>
        </p:txBody>
      </p:sp>
      <p:sp>
        <p:nvSpPr>
          <p:cNvPr id="3" name="Title 2"/>
          <p:cNvSpPr>
            <a:spLocks noGrp="1"/>
          </p:cNvSpPr>
          <p:nvPr>
            <p:ph type="title"/>
          </p:nvPr>
        </p:nvSpPr>
        <p:spPr/>
        <p:txBody>
          <a:bodyPr/>
          <a:lstStyle/>
          <a:p>
            <a:r>
              <a:rPr lang="en-US" dirty="0" smtClean="0"/>
              <a:t>Further Activities at 10kV</a:t>
            </a:r>
            <a:endParaRPr lang="en-US" dirty="0"/>
          </a:p>
        </p:txBody>
      </p:sp>
    </p:spTree>
    <p:extLst>
      <p:ext uri="{BB962C8B-B14F-4D97-AF65-F5344CB8AC3E}">
        <p14:creationId xmlns:p14="http://schemas.microsoft.com/office/powerpoint/2010/main" val="408967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B13E71-9868-AA4E-8B66-D6191F3742E5}"/>
              </a:ext>
            </a:extLst>
          </p:cNvPr>
          <p:cNvSpPr>
            <a:spLocks noGrp="1"/>
          </p:cNvSpPr>
          <p:nvPr>
            <p:ph type="title"/>
          </p:nvPr>
        </p:nvSpPr>
        <p:spPr/>
        <p:txBody>
          <a:bodyPr/>
          <a:lstStyle/>
          <a:p>
            <a:r>
              <a:rPr lang="en-US"/>
              <a:t>Agenda</a:t>
            </a:r>
          </a:p>
        </p:txBody>
      </p:sp>
      <p:sp>
        <p:nvSpPr>
          <p:cNvPr id="4" name="Content Placeholder 3">
            <a:extLst>
              <a:ext uri="{FF2B5EF4-FFF2-40B4-BE49-F238E27FC236}">
                <a16:creationId xmlns:a16="http://schemas.microsoft.com/office/drawing/2014/main" id="{885B4938-168B-224B-8022-60EB345C01F3}"/>
              </a:ext>
            </a:extLst>
          </p:cNvPr>
          <p:cNvSpPr>
            <a:spLocks noGrp="1"/>
          </p:cNvSpPr>
          <p:nvPr>
            <p:ph sz="quarter" idx="10"/>
          </p:nvPr>
        </p:nvSpPr>
        <p:spPr>
          <a:xfrm>
            <a:off x="609600" y="1988828"/>
            <a:ext cx="4999699" cy="3542862"/>
          </a:xfrm>
        </p:spPr>
        <p:txBody>
          <a:bodyPr>
            <a:normAutofit/>
          </a:bodyPr>
          <a:lstStyle/>
          <a:p>
            <a:r>
              <a:rPr lang="en-US" dirty="0" smtClean="0"/>
              <a:t>Basic instrument description</a:t>
            </a:r>
          </a:p>
          <a:p>
            <a:r>
              <a:rPr lang="en-US" dirty="0" smtClean="0"/>
              <a:t>Instrument </a:t>
            </a:r>
            <a:r>
              <a:rPr lang="en-US" dirty="0"/>
              <a:t>performance to date</a:t>
            </a:r>
          </a:p>
          <a:p>
            <a:r>
              <a:rPr lang="en-US" dirty="0" smtClean="0"/>
              <a:t>HV ramp down</a:t>
            </a:r>
          </a:p>
          <a:p>
            <a:r>
              <a:rPr lang="en-US" dirty="0" smtClean="0"/>
              <a:t>HIS data collected so far</a:t>
            </a:r>
          </a:p>
          <a:p>
            <a:r>
              <a:rPr lang="en-US" dirty="0" smtClean="0"/>
              <a:t>Operations at 10kV</a:t>
            </a:r>
          </a:p>
          <a:p>
            <a:r>
              <a:rPr lang="en-US" dirty="0" smtClean="0"/>
              <a:t>Further activities</a:t>
            </a:r>
          </a:p>
          <a:p>
            <a:endParaRPr lang="en-US" dirty="0" smtClean="0"/>
          </a:p>
          <a:p>
            <a:pPr lvl="1"/>
            <a:endParaRPr lang="en-US" dirty="0"/>
          </a:p>
        </p:txBody>
      </p:sp>
      <p:pic>
        <p:nvPicPr>
          <p:cNvPr id="6" name="Content Placeholder 5">
            <a:extLst>
              <a:ext uri="{FF2B5EF4-FFF2-40B4-BE49-F238E27FC236}">
                <a16:creationId xmlns:a16="http://schemas.microsoft.com/office/drawing/2014/main" id="{69B4B9C9-4B76-CB47-A64A-C1D929596A4C}"/>
              </a:ext>
            </a:extLst>
          </p:cNvPr>
          <p:cNvPicPr>
            <a:picLocks noGrp="1" noChangeAspect="1"/>
          </p:cNvPicPr>
          <p:nvPr>
            <p:ph sz="quarter" idx="11"/>
          </p:nvPr>
        </p:nvPicPr>
        <p:blipFill rotWithShape="1">
          <a:blip r:embed="rId2" cstate="print">
            <a:extLst>
              <a:ext uri="{28A0092B-C50C-407E-A947-70E740481C1C}">
                <a14:useLocalDpi xmlns:a14="http://schemas.microsoft.com/office/drawing/2010/main" val="0"/>
              </a:ext>
            </a:extLst>
          </a:blip>
          <a:srcRect l="7311" r="18690"/>
          <a:stretch/>
        </p:blipFill>
        <p:spPr>
          <a:xfrm rot="5400000">
            <a:off x="6492690" y="1493015"/>
            <a:ext cx="4292801" cy="4349364"/>
          </a:xfrm>
        </p:spPr>
      </p:pic>
      <p:sp>
        <p:nvSpPr>
          <p:cNvPr id="7" name="TextBox 6">
            <a:extLst>
              <a:ext uri="{FF2B5EF4-FFF2-40B4-BE49-F238E27FC236}">
                <a16:creationId xmlns:a16="http://schemas.microsoft.com/office/drawing/2014/main" id="{975D0743-E404-824A-A3DD-AAD24C318FF0}"/>
              </a:ext>
            </a:extLst>
          </p:cNvPr>
          <p:cNvSpPr txBox="1"/>
          <p:nvPr/>
        </p:nvSpPr>
        <p:spPr>
          <a:xfrm>
            <a:off x="7480134" y="5917756"/>
            <a:ext cx="2941832" cy="369332"/>
          </a:xfrm>
          <a:prstGeom prst="rect">
            <a:avLst/>
          </a:prstGeom>
          <a:noFill/>
        </p:spPr>
        <p:txBody>
          <a:bodyPr wrap="none" rtlCol="0">
            <a:spAutoFit/>
          </a:bodyPr>
          <a:lstStyle/>
          <a:p>
            <a:pPr algn="ctr"/>
            <a:r>
              <a:rPr lang="en-US" dirty="0"/>
              <a:t>HIS as installed on the S/C</a:t>
            </a:r>
          </a:p>
        </p:txBody>
      </p:sp>
    </p:spTree>
    <p:extLst>
      <p:ext uri="{BB962C8B-B14F-4D97-AF65-F5344CB8AC3E}">
        <p14:creationId xmlns:p14="http://schemas.microsoft.com/office/powerpoint/2010/main" val="397829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A6D23E-330D-D54C-AB15-E1A3C0182F4A}"/>
              </a:ext>
            </a:extLst>
          </p:cNvPr>
          <p:cNvSpPr>
            <a:spLocks noGrp="1"/>
          </p:cNvSpPr>
          <p:nvPr>
            <p:ph type="title"/>
          </p:nvPr>
        </p:nvSpPr>
        <p:spPr/>
        <p:txBody>
          <a:bodyPr/>
          <a:lstStyle/>
          <a:p>
            <a:r>
              <a:rPr lang="en-US"/>
              <a:t>HIS Introduction</a:t>
            </a:r>
          </a:p>
        </p:txBody>
      </p:sp>
      <p:sp>
        <p:nvSpPr>
          <p:cNvPr id="4" name="Content Placeholder 3">
            <a:extLst>
              <a:ext uri="{FF2B5EF4-FFF2-40B4-BE49-F238E27FC236}">
                <a16:creationId xmlns:a16="http://schemas.microsoft.com/office/drawing/2014/main" id="{51702021-FCC2-3444-A45A-097293127C14}"/>
              </a:ext>
            </a:extLst>
          </p:cNvPr>
          <p:cNvSpPr>
            <a:spLocks noGrp="1"/>
          </p:cNvSpPr>
          <p:nvPr>
            <p:ph sz="quarter" idx="10"/>
          </p:nvPr>
        </p:nvSpPr>
        <p:spPr>
          <a:xfrm>
            <a:off x="795130" y="1931205"/>
            <a:ext cx="5358478" cy="4207202"/>
          </a:xfrm>
        </p:spPr>
        <p:txBody>
          <a:bodyPr/>
          <a:lstStyle/>
          <a:p>
            <a:pPr marL="0" indent="0">
              <a:buNone/>
            </a:pPr>
            <a:r>
              <a:rPr lang="en-US" sz="1500" dirty="0"/>
              <a:t>The Heavy Ion Sensor (HIS) has been developed to measure distribution functions of heavy ions (i.e. m≧4) in the solar wind</a:t>
            </a:r>
          </a:p>
          <a:p>
            <a:pPr marL="0" indent="0">
              <a:buNone/>
            </a:pPr>
            <a:r>
              <a:rPr lang="en-US" sz="1500" dirty="0"/>
              <a:t>Physical properties of heavy ions carry important information about processes governing the outflow of the solar wind:</a:t>
            </a:r>
          </a:p>
          <a:p>
            <a:pPr lvl="1"/>
            <a:r>
              <a:rPr lang="en-US" sz="1350" dirty="0"/>
              <a:t>Charge states of the heavy ions are established very low in the corona and controlled by the local electron temperature and density</a:t>
            </a:r>
          </a:p>
          <a:p>
            <a:pPr lvl="1"/>
            <a:r>
              <a:rPr lang="en-US" sz="1350" dirty="0"/>
              <a:t>Relative abundances of ions are affected by how long those particles were subject to the gravitational potential of the Sun or other fractionation processes</a:t>
            </a:r>
          </a:p>
          <a:p>
            <a:pPr lvl="1"/>
            <a:r>
              <a:rPr lang="en-US" sz="1350" dirty="0"/>
              <a:t>The distribution functions of the ions trace the plasma processes that are at work during the expansion</a:t>
            </a:r>
          </a:p>
        </p:txBody>
      </p:sp>
      <p:sp>
        <p:nvSpPr>
          <p:cNvPr id="5" name="Content Placeholder 4">
            <a:extLst>
              <a:ext uri="{FF2B5EF4-FFF2-40B4-BE49-F238E27FC236}">
                <a16:creationId xmlns:a16="http://schemas.microsoft.com/office/drawing/2014/main" id="{9DFCD044-49DE-774D-A082-5BF98B68A41C}"/>
              </a:ext>
            </a:extLst>
          </p:cNvPr>
          <p:cNvSpPr>
            <a:spLocks noGrp="1"/>
          </p:cNvSpPr>
          <p:nvPr>
            <p:ph sz="quarter" idx="11"/>
          </p:nvPr>
        </p:nvSpPr>
        <p:spPr>
          <a:xfrm>
            <a:off x="6355234" y="1931205"/>
            <a:ext cx="4681176" cy="3542862"/>
          </a:xfrm>
        </p:spPr>
        <p:txBody>
          <a:bodyPr/>
          <a:lstStyle/>
          <a:p>
            <a:pPr marL="0" indent="0">
              <a:buNone/>
            </a:pPr>
            <a:r>
              <a:rPr lang="en-US" sz="1500" dirty="0"/>
              <a:t>Instrument design is based on the combination of an electrostatic analyzer (to select E/q and directions of arrival), followed by a post-acceleration, and a time-of-flight – total-energy measuring system.</a:t>
            </a:r>
          </a:p>
        </p:txBody>
      </p:sp>
      <p:pic>
        <p:nvPicPr>
          <p:cNvPr id="1026" name="Picture 2" descr="C:\Projects\Conferences\01-HIS_talks\20190830 - HIS SMSR\Pictur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5758" y="3148283"/>
            <a:ext cx="2743498" cy="3464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029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1384" y="702655"/>
            <a:ext cx="5748528" cy="655638"/>
          </a:xfrm>
        </p:spPr>
        <p:txBody>
          <a:bodyPr/>
          <a:lstStyle/>
          <a:p>
            <a:r>
              <a:rPr lang="en-US" dirty="0" smtClean="0"/>
              <a:t>HIS - 101</a:t>
            </a:r>
            <a:endParaRPr lang="en-US" dirty="0"/>
          </a:p>
        </p:txBody>
      </p:sp>
      <p:pic>
        <p:nvPicPr>
          <p:cNvPr id="5" name="Content Placeholder 4"/>
          <p:cNvPicPr>
            <a:picLocks noGrp="1" noChangeAspect="1" noChangeArrowheads="1"/>
          </p:cNvPicPr>
          <p:nvPr>
            <p:ph sz="quarter" idx="11"/>
          </p:nvPr>
        </p:nvPicPr>
        <p:blipFill>
          <a:blip r:embed="rId2" cstate="print"/>
          <a:srcRect/>
          <a:stretch>
            <a:fillRect/>
          </a:stretch>
        </p:blipFill>
        <p:spPr bwMode="auto">
          <a:xfrm>
            <a:off x="6565392" y="1708975"/>
            <a:ext cx="4544567" cy="4389315"/>
          </a:xfrm>
          <a:prstGeom prst="rect">
            <a:avLst/>
          </a:prstGeom>
          <a:noFill/>
          <a:ln w="9525">
            <a:noFill/>
            <a:miter lim="800000"/>
            <a:headEnd/>
            <a:tailEnd/>
          </a:ln>
        </p:spPr>
      </p:pic>
      <p:sp>
        <p:nvSpPr>
          <p:cNvPr id="6" name="Rectangle 5"/>
          <p:cNvSpPr/>
          <p:nvPr/>
        </p:nvSpPr>
        <p:spPr>
          <a:xfrm>
            <a:off x="1110234" y="1409241"/>
            <a:ext cx="4454525" cy="507206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5"/>
          <p:cNvPicPr>
            <a:picLocks noChangeAspect="1" noChangeArrowheads="1"/>
          </p:cNvPicPr>
          <p:nvPr/>
        </p:nvPicPr>
        <p:blipFill>
          <a:blip r:embed="rId3" cstate="print"/>
          <a:srcRect/>
          <a:stretch>
            <a:fillRect/>
          </a:stretch>
        </p:blipFill>
        <p:spPr bwMode="auto">
          <a:xfrm>
            <a:off x="1126109" y="1452103"/>
            <a:ext cx="4438650" cy="2211388"/>
          </a:xfrm>
          <a:prstGeom prst="rect">
            <a:avLst/>
          </a:prstGeom>
          <a:noFill/>
          <a:ln w="9525">
            <a:noFill/>
            <a:miter lim="800000"/>
            <a:headEnd/>
            <a:tailEnd/>
          </a:ln>
        </p:spPr>
      </p:pic>
      <p:pic>
        <p:nvPicPr>
          <p:cNvPr id="8" name="Picture 6"/>
          <p:cNvPicPr>
            <a:picLocks noChangeAspect="1" noChangeArrowheads="1"/>
          </p:cNvPicPr>
          <p:nvPr/>
        </p:nvPicPr>
        <p:blipFill>
          <a:blip r:embed="rId4" cstate="print"/>
          <a:srcRect/>
          <a:stretch>
            <a:fillRect/>
          </a:stretch>
        </p:blipFill>
        <p:spPr bwMode="auto">
          <a:xfrm>
            <a:off x="1126109" y="4223878"/>
            <a:ext cx="4419600" cy="2257425"/>
          </a:xfrm>
          <a:prstGeom prst="rect">
            <a:avLst/>
          </a:prstGeom>
          <a:noFill/>
          <a:ln w="9525">
            <a:noFill/>
            <a:miter lim="800000"/>
            <a:headEnd/>
            <a:tailEnd/>
          </a:ln>
        </p:spPr>
      </p:pic>
      <p:sp>
        <p:nvSpPr>
          <p:cNvPr id="9" name="Line 7"/>
          <p:cNvSpPr>
            <a:spLocks noChangeShapeType="1"/>
          </p:cNvSpPr>
          <p:nvPr/>
        </p:nvSpPr>
        <p:spPr bwMode="auto">
          <a:xfrm flipH="1">
            <a:off x="3951859" y="3658728"/>
            <a:ext cx="9525" cy="577850"/>
          </a:xfrm>
          <a:prstGeom prst="line">
            <a:avLst/>
          </a:prstGeom>
          <a:noFill/>
          <a:ln w="19050">
            <a:solidFill>
              <a:srgbClr val="FF3300"/>
            </a:solidFill>
            <a:round/>
            <a:headEnd/>
            <a:tailEnd/>
          </a:ln>
        </p:spPr>
        <p:txBody>
          <a:bodyPr/>
          <a:lstStyle/>
          <a:p>
            <a:endParaRPr lang="en-US"/>
          </a:p>
        </p:txBody>
      </p:sp>
      <p:sp>
        <p:nvSpPr>
          <p:cNvPr id="10" name="Text Box 8"/>
          <p:cNvSpPr txBox="1">
            <a:spLocks noChangeArrowheads="1"/>
          </p:cNvSpPr>
          <p:nvPr/>
        </p:nvSpPr>
        <p:spPr bwMode="auto">
          <a:xfrm>
            <a:off x="1126109" y="3714439"/>
            <a:ext cx="2225675" cy="461665"/>
          </a:xfrm>
          <a:prstGeom prst="rect">
            <a:avLst/>
          </a:prstGeom>
          <a:solidFill>
            <a:schemeClr val="tx1"/>
          </a:solidFill>
          <a:ln w="9525">
            <a:noFill/>
            <a:miter lim="800000"/>
            <a:headEnd/>
            <a:tailEnd/>
          </a:ln>
        </p:spPr>
        <p:txBody>
          <a:bodyPr wrap="square">
            <a:spAutoFit/>
          </a:bodyPr>
          <a:lstStyle/>
          <a:p>
            <a:r>
              <a:rPr lang="en-US" baseline="0" dirty="0" err="1">
                <a:solidFill>
                  <a:schemeClr val="bg1"/>
                </a:solidFill>
                <a:latin typeface="Calibri" pitchFamily="34" charset="0"/>
              </a:rPr>
              <a:t>Postacceleration</a:t>
            </a:r>
            <a:endParaRPr lang="en-US" baseline="0" dirty="0">
              <a:solidFill>
                <a:schemeClr val="bg1"/>
              </a:solidFill>
              <a:latin typeface="Calibri" pitchFamily="34" charset="0"/>
            </a:endParaRPr>
          </a:p>
        </p:txBody>
      </p:sp>
      <p:sp>
        <p:nvSpPr>
          <p:cNvPr id="11" name="Line 9"/>
          <p:cNvSpPr>
            <a:spLocks noChangeShapeType="1"/>
          </p:cNvSpPr>
          <p:nvPr/>
        </p:nvSpPr>
        <p:spPr bwMode="auto">
          <a:xfrm>
            <a:off x="3529584" y="3671739"/>
            <a:ext cx="0" cy="533400"/>
          </a:xfrm>
          <a:prstGeom prst="line">
            <a:avLst/>
          </a:prstGeom>
          <a:noFill/>
          <a:ln w="38100">
            <a:solidFill>
              <a:schemeClr val="tx1"/>
            </a:solidFill>
            <a:round/>
            <a:headEnd type="triangle" w="med" len="med"/>
            <a:tailEnd type="triangle" w="med" len="med"/>
          </a:ln>
        </p:spPr>
        <p:txBody>
          <a:bodyPr/>
          <a:lstStyle/>
          <a:p>
            <a:endParaRPr lang="en-US"/>
          </a:p>
        </p:txBody>
      </p:sp>
    </p:spTree>
    <p:extLst>
      <p:ext uri="{BB962C8B-B14F-4D97-AF65-F5344CB8AC3E}">
        <p14:creationId xmlns:p14="http://schemas.microsoft.com/office/powerpoint/2010/main" val="1237850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Service 20 (aka S20) is sent from the S/C to SWA every 125ms. Can be considered as an heart beat</a:t>
            </a:r>
          </a:p>
          <a:p>
            <a:r>
              <a:rPr lang="en-US" dirty="0" smtClean="0"/>
              <a:t>The S/C signals to SWA of an impending issue (attitude loss, thruster firing, …) by stopping S20</a:t>
            </a:r>
          </a:p>
          <a:p>
            <a:r>
              <a:rPr lang="en-US" dirty="0" smtClean="0"/>
              <a:t>Power may be taken away from SWA in as short as 60 seconds. Note that power as well as current return line are disconnected</a:t>
            </a:r>
          </a:p>
          <a:p>
            <a:r>
              <a:rPr lang="en-US" dirty="0" smtClean="0"/>
              <a:t>HIS, sitting at 25kV, can lower this voltage:</a:t>
            </a:r>
          </a:p>
          <a:p>
            <a:pPr lvl="1"/>
            <a:r>
              <a:rPr lang="en-US" dirty="0" smtClean="0"/>
              <a:t>In 48 minutes - normal, no risk – Ramp rate ~10V/sec</a:t>
            </a:r>
          </a:p>
          <a:p>
            <a:pPr lvl="1"/>
            <a:r>
              <a:rPr lang="en-US" dirty="0" smtClean="0"/>
              <a:t>In 10 minutes - some stress to the post-acceleration (PA) power supply, but can be done </a:t>
            </a:r>
            <a:r>
              <a:rPr lang="en-US" dirty="0" smtClean="0"/>
              <a:t>many </a:t>
            </a:r>
            <a:r>
              <a:rPr lang="en-US" dirty="0" smtClean="0"/>
              <a:t>times without risk of a permanent damage – Ramp rate 50V/s</a:t>
            </a:r>
          </a:p>
          <a:p>
            <a:pPr lvl="1"/>
            <a:r>
              <a:rPr lang="en-US" dirty="0" smtClean="0"/>
              <a:t>In 1 minute to 19kV – ramp rate 220V/s, followed by a 9 minutes ramp to 0 – Ramp rate 23V/s – stress to the insulators and PA, can be exercised N times, with 10 &lt; N &lt; 100</a:t>
            </a:r>
          </a:p>
          <a:p>
            <a:r>
              <a:rPr lang="en-US" dirty="0" smtClean="0"/>
              <a:t>HIS sitting at 10kV</a:t>
            </a:r>
          </a:p>
          <a:p>
            <a:pPr lvl="1"/>
            <a:r>
              <a:rPr lang="en-US" dirty="0" smtClean="0"/>
              <a:t>Power can be taken away immediately, no risk</a:t>
            </a:r>
            <a:endParaRPr lang="en-US" dirty="0"/>
          </a:p>
        </p:txBody>
      </p:sp>
      <p:sp>
        <p:nvSpPr>
          <p:cNvPr id="5" name="Title 4"/>
          <p:cNvSpPr>
            <a:spLocks noGrp="1"/>
          </p:cNvSpPr>
          <p:nvPr>
            <p:ph type="title"/>
          </p:nvPr>
        </p:nvSpPr>
        <p:spPr/>
        <p:txBody>
          <a:bodyPr/>
          <a:lstStyle/>
          <a:p>
            <a:r>
              <a:rPr lang="en-US" dirty="0" smtClean="0"/>
              <a:t>Effects of Missing Service 20 Packets</a:t>
            </a:r>
            <a:endParaRPr lang="en-US" dirty="0"/>
          </a:p>
        </p:txBody>
      </p:sp>
    </p:spTree>
    <p:extLst>
      <p:ext uri="{BB962C8B-B14F-4D97-AF65-F5344CB8AC3E}">
        <p14:creationId xmlns:p14="http://schemas.microsoft.com/office/powerpoint/2010/main" val="4211474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76A333-B339-4446-8EE7-A243E3FDBE55}"/>
              </a:ext>
            </a:extLst>
          </p:cNvPr>
          <p:cNvSpPr>
            <a:spLocks noGrp="1"/>
          </p:cNvSpPr>
          <p:nvPr>
            <p:ph idx="1"/>
          </p:nvPr>
        </p:nvSpPr>
        <p:spPr>
          <a:xfrm>
            <a:off x="722376" y="1490476"/>
            <a:ext cx="10616184" cy="4636005"/>
          </a:xfrm>
        </p:spPr>
        <p:txBody>
          <a:bodyPr>
            <a:normAutofit lnSpcReduction="10000"/>
          </a:bodyPr>
          <a:lstStyle/>
          <a:p>
            <a:r>
              <a:rPr lang="en-US" dirty="0">
                <a:latin typeface="Arial"/>
                <a:cs typeface="Arial"/>
              </a:rPr>
              <a:t>Even before launch, we were afraid of "double miss" command (aka NCR 1419), where missing two consecutive commands would cause spacecraft to turn off </a:t>
            </a:r>
            <a:r>
              <a:rPr lang="en-US" dirty="0" smtClean="0">
                <a:latin typeface="Arial"/>
                <a:cs typeface="Arial"/>
              </a:rPr>
              <a:t>S20 </a:t>
            </a:r>
            <a:r>
              <a:rPr lang="en-US" dirty="0">
                <a:latin typeface="Arial"/>
                <a:cs typeface="Arial"/>
              </a:rPr>
              <a:t>to the instrument</a:t>
            </a:r>
          </a:p>
          <a:p>
            <a:pPr lvl="1"/>
            <a:r>
              <a:rPr lang="en-US" sz="1600" dirty="0">
                <a:latin typeface="Arial"/>
                <a:cs typeface="Arial"/>
              </a:rPr>
              <a:t>This happened to SWA during ground operation on the ETB</a:t>
            </a:r>
          </a:p>
          <a:p>
            <a:pPr lvl="1"/>
            <a:r>
              <a:rPr lang="en-US" sz="1600" dirty="0">
                <a:latin typeface="Arial"/>
                <a:cs typeface="Arial"/>
              </a:rPr>
              <a:t>This might have caused severe effects during commissioning</a:t>
            </a:r>
          </a:p>
          <a:p>
            <a:r>
              <a:rPr lang="en-US" dirty="0">
                <a:latin typeface="Arial"/>
                <a:cs typeface="Arial"/>
              </a:rPr>
              <a:t>ESA/Airbus performed a patch on the flight software, whereby a missing Service 20 message would not count as a missed command</a:t>
            </a:r>
          </a:p>
          <a:p>
            <a:pPr lvl="1"/>
            <a:r>
              <a:rPr lang="en-US" sz="1600" dirty="0">
                <a:latin typeface="Arial"/>
                <a:cs typeface="Arial"/>
              </a:rPr>
              <a:t>This did not reduce the frequency of FDIR interventions</a:t>
            </a:r>
          </a:p>
          <a:p>
            <a:r>
              <a:rPr lang="en-US" dirty="0">
                <a:latin typeface="Arial"/>
                <a:cs typeface="Arial"/>
              </a:rPr>
              <a:t>This FDIR is related to the command “</a:t>
            </a:r>
            <a:r>
              <a:rPr lang="en-US" dirty="0" err="1">
                <a:latin typeface="Arial"/>
                <a:cs typeface="Arial"/>
              </a:rPr>
              <a:t>read_DPU_error_log</a:t>
            </a:r>
            <a:r>
              <a:rPr lang="en-US" dirty="0">
                <a:latin typeface="Arial"/>
                <a:cs typeface="Arial"/>
              </a:rPr>
              <a:t>”, issued every day at 23:59</a:t>
            </a:r>
          </a:p>
          <a:p>
            <a:pPr lvl="1"/>
            <a:r>
              <a:rPr lang="en-US" sz="1600" dirty="0">
                <a:latin typeface="Arial"/>
                <a:cs typeface="Arial"/>
              </a:rPr>
              <a:t>After this command has been banned by the S/C, this FDIR did not reproduce</a:t>
            </a:r>
          </a:p>
          <a:p>
            <a:pPr lvl="1"/>
            <a:r>
              <a:rPr lang="en-US" sz="1600" dirty="0">
                <a:latin typeface="Arial"/>
                <a:cs typeface="Arial"/>
              </a:rPr>
              <a:t>We believe this error is caused by routing a &gt;500 bytes packet to the OBC</a:t>
            </a:r>
          </a:p>
          <a:p>
            <a:pPr lvl="1"/>
            <a:r>
              <a:rPr lang="en-US" sz="1600" dirty="0">
                <a:latin typeface="Arial"/>
                <a:cs typeface="Arial"/>
              </a:rPr>
              <a:t>Plan is been developed to route this packet to the SSMM</a:t>
            </a:r>
            <a:endParaRPr lang="en-US" sz="1600" dirty="0">
              <a:cs typeface="Arial"/>
            </a:endParaRPr>
          </a:p>
          <a:p>
            <a:r>
              <a:rPr lang="en-US" dirty="0">
                <a:latin typeface="Arial"/>
                <a:cs typeface="Arial"/>
              </a:rPr>
              <a:t>Note </a:t>
            </a:r>
            <a:r>
              <a:rPr lang="en-US" dirty="0" smtClean="0">
                <a:latin typeface="Arial"/>
                <a:cs typeface="Arial"/>
              </a:rPr>
              <a:t>that, during commissioning, </a:t>
            </a:r>
            <a:r>
              <a:rPr lang="en-US" dirty="0" err="1" smtClean="0">
                <a:latin typeface="Arial"/>
                <a:cs typeface="Arial"/>
              </a:rPr>
              <a:t>SpaceWire</a:t>
            </a:r>
            <a:r>
              <a:rPr lang="en-US" dirty="0" smtClean="0">
                <a:latin typeface="Arial"/>
                <a:cs typeface="Arial"/>
              </a:rPr>
              <a:t> </a:t>
            </a:r>
            <a:r>
              <a:rPr lang="en-US" dirty="0">
                <a:latin typeface="Arial"/>
                <a:cs typeface="Arial"/>
              </a:rPr>
              <a:t>exhibits other problems at spacecraft level: </a:t>
            </a:r>
          </a:p>
          <a:p>
            <a:pPr lvl="1"/>
            <a:r>
              <a:rPr lang="en-US" sz="1600" dirty="0">
                <a:latin typeface="Arial"/>
                <a:cs typeface="Arial"/>
              </a:rPr>
              <a:t>On two instances, clogging of </a:t>
            </a:r>
            <a:r>
              <a:rPr lang="en-US" sz="1600" dirty="0" err="1">
                <a:latin typeface="Arial"/>
                <a:cs typeface="Arial"/>
              </a:rPr>
              <a:t>SpaceWire</a:t>
            </a:r>
            <a:r>
              <a:rPr lang="en-US" sz="1600" dirty="0">
                <a:latin typeface="Arial"/>
                <a:cs typeface="Arial"/>
              </a:rPr>
              <a:t> bus by instrument A did produce "multiple errors" and hence reboots on instrument B and C </a:t>
            </a:r>
          </a:p>
          <a:p>
            <a:pPr lvl="1"/>
            <a:r>
              <a:rPr lang="en-US" sz="1600" dirty="0">
                <a:latin typeface="Arial"/>
                <a:cs typeface="Arial"/>
              </a:rPr>
              <a:t>On one instance, heavy commanding of instrument D produce a collapse of the spacecraft messaging system, and spacecraft went into safe mode </a:t>
            </a:r>
          </a:p>
        </p:txBody>
      </p:sp>
      <p:sp>
        <p:nvSpPr>
          <p:cNvPr id="3" name="Title 2">
            <a:extLst>
              <a:ext uri="{FF2B5EF4-FFF2-40B4-BE49-F238E27FC236}">
                <a16:creationId xmlns:a16="http://schemas.microsoft.com/office/drawing/2014/main" id="{1404440E-3026-4FCA-95D7-27D0A4815EB0}"/>
              </a:ext>
            </a:extLst>
          </p:cNvPr>
          <p:cNvSpPr>
            <a:spLocks noGrp="1"/>
          </p:cNvSpPr>
          <p:nvPr>
            <p:ph type="title"/>
          </p:nvPr>
        </p:nvSpPr>
        <p:spPr/>
        <p:txBody>
          <a:bodyPr/>
          <a:lstStyle/>
          <a:p>
            <a:r>
              <a:rPr lang="en-US" dirty="0">
                <a:latin typeface="Calibri"/>
                <a:cs typeface="Calibri"/>
              </a:rPr>
              <a:t>Spacecraft Commanding (aka NCR-1419)</a:t>
            </a:r>
          </a:p>
        </p:txBody>
      </p:sp>
    </p:spTree>
    <p:extLst>
      <p:ext uri="{BB962C8B-B14F-4D97-AF65-F5344CB8AC3E}">
        <p14:creationId xmlns:p14="http://schemas.microsoft.com/office/powerpoint/2010/main" val="638858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Cause of these reboots is currently not known</a:t>
            </a:r>
          </a:p>
          <a:p>
            <a:r>
              <a:rPr lang="en-US" dirty="0" smtClean="0"/>
              <a:t>During reboot, DPU does not answer to a S20, triggering the NCR-1419</a:t>
            </a:r>
          </a:p>
          <a:p>
            <a:r>
              <a:rPr lang="en-US" dirty="0" smtClean="0"/>
              <a:t>HIS presently needs to react to a missing S20 as if S/C would turn off power in 1 minute</a:t>
            </a:r>
          </a:p>
          <a:p>
            <a:r>
              <a:rPr lang="en-US" dirty="0" smtClean="0"/>
              <a:t>Accordingly HIS tries to lower the voltage as far as it can safely be done in 60 seconds</a:t>
            </a:r>
          </a:p>
          <a:p>
            <a:r>
              <a:rPr lang="en-US" dirty="0" smtClean="0"/>
              <a:t>This cannot be done an indefinite number of times.</a:t>
            </a:r>
          </a:p>
          <a:p>
            <a:r>
              <a:rPr lang="en-US" dirty="0" smtClean="0"/>
              <a:t>We have envisioned a plan to determine that the DPU is rebooting, in which case the 25kV can be brought to 0 in 600 seconds</a:t>
            </a:r>
          </a:p>
          <a:p>
            <a:pPr lvl="1"/>
            <a:r>
              <a:rPr lang="en-US" dirty="0" smtClean="0"/>
              <a:t>Plan is based on the DPU heart beat (Service 9)</a:t>
            </a:r>
          </a:p>
          <a:p>
            <a:pPr lvl="1"/>
            <a:r>
              <a:rPr lang="en-US" dirty="0" smtClean="0"/>
              <a:t>If both S20 and S9 are missing, the DPU is rebooting, and HIS </a:t>
            </a:r>
            <a:r>
              <a:rPr lang="en-US" dirty="0" err="1" smtClean="0"/>
              <a:t>canb</a:t>
            </a:r>
            <a:r>
              <a:rPr lang="en-US" dirty="0" smtClean="0"/>
              <a:t> p[</a:t>
            </a:r>
            <a:r>
              <a:rPr lang="en-US" dirty="0" err="1" smtClean="0"/>
              <a:t>ower</a:t>
            </a:r>
            <a:r>
              <a:rPr lang="en-US" dirty="0" smtClean="0"/>
              <a:t> down slowly</a:t>
            </a:r>
          </a:p>
          <a:p>
            <a:pPr lvl="1"/>
            <a:r>
              <a:rPr lang="en-US" dirty="0" smtClean="0"/>
              <a:t>If S20 is missing but S9 is present, the S/C is sending a panic message, and HIS needs to lower the voltage fast</a:t>
            </a:r>
          </a:p>
          <a:p>
            <a:pPr lvl="1"/>
            <a:r>
              <a:rPr lang="en-US" dirty="0"/>
              <a:t>T</a:t>
            </a:r>
            <a:r>
              <a:rPr lang="en-US" dirty="0" smtClean="0"/>
              <a:t>his plan requires an update of HIS flight software, but does not require either a DPU software change or a S/C FDIR update</a:t>
            </a:r>
            <a:endParaRPr lang="en-US" dirty="0"/>
          </a:p>
        </p:txBody>
      </p:sp>
      <p:sp>
        <p:nvSpPr>
          <p:cNvPr id="3" name="Title 2"/>
          <p:cNvSpPr>
            <a:spLocks noGrp="1"/>
          </p:cNvSpPr>
          <p:nvPr>
            <p:ph type="title"/>
          </p:nvPr>
        </p:nvSpPr>
        <p:spPr/>
        <p:txBody>
          <a:bodyPr/>
          <a:lstStyle/>
          <a:p>
            <a:r>
              <a:rPr lang="en-US" dirty="0" smtClean="0"/>
              <a:t>DPU Unplanned Reboot</a:t>
            </a:r>
            <a:endParaRPr lang="en-US" dirty="0"/>
          </a:p>
        </p:txBody>
      </p:sp>
    </p:spTree>
    <p:extLst>
      <p:ext uri="{BB962C8B-B14F-4D97-AF65-F5344CB8AC3E}">
        <p14:creationId xmlns:p14="http://schemas.microsoft.com/office/powerpoint/2010/main" val="4115887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When Was HIS 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40935157"/>
              </p:ext>
            </p:extLst>
          </p:nvPr>
        </p:nvGraphicFramePr>
        <p:xfrm>
          <a:off x="2923032" y="1417650"/>
          <a:ext cx="6355076" cy="4891722"/>
        </p:xfrm>
        <a:graphic>
          <a:graphicData uri="http://schemas.openxmlformats.org/drawingml/2006/table">
            <a:tbl>
              <a:tblPr/>
              <a:tblGrid>
                <a:gridCol w="488852">
                  <a:extLst>
                    <a:ext uri="{9D8B030D-6E8A-4147-A177-3AD203B41FA5}">
                      <a16:colId xmlns:a16="http://schemas.microsoft.com/office/drawing/2014/main" val="3963092089"/>
                    </a:ext>
                  </a:extLst>
                </a:gridCol>
                <a:gridCol w="488852">
                  <a:extLst>
                    <a:ext uri="{9D8B030D-6E8A-4147-A177-3AD203B41FA5}">
                      <a16:colId xmlns:a16="http://schemas.microsoft.com/office/drawing/2014/main" val="4143737811"/>
                    </a:ext>
                  </a:extLst>
                </a:gridCol>
                <a:gridCol w="488852">
                  <a:extLst>
                    <a:ext uri="{9D8B030D-6E8A-4147-A177-3AD203B41FA5}">
                      <a16:colId xmlns:a16="http://schemas.microsoft.com/office/drawing/2014/main" val="2729405327"/>
                    </a:ext>
                  </a:extLst>
                </a:gridCol>
                <a:gridCol w="488852">
                  <a:extLst>
                    <a:ext uri="{9D8B030D-6E8A-4147-A177-3AD203B41FA5}">
                      <a16:colId xmlns:a16="http://schemas.microsoft.com/office/drawing/2014/main" val="1327557644"/>
                    </a:ext>
                  </a:extLst>
                </a:gridCol>
                <a:gridCol w="488852">
                  <a:extLst>
                    <a:ext uri="{9D8B030D-6E8A-4147-A177-3AD203B41FA5}">
                      <a16:colId xmlns:a16="http://schemas.microsoft.com/office/drawing/2014/main" val="1594051062"/>
                    </a:ext>
                  </a:extLst>
                </a:gridCol>
                <a:gridCol w="488852">
                  <a:extLst>
                    <a:ext uri="{9D8B030D-6E8A-4147-A177-3AD203B41FA5}">
                      <a16:colId xmlns:a16="http://schemas.microsoft.com/office/drawing/2014/main" val="4031015446"/>
                    </a:ext>
                  </a:extLst>
                </a:gridCol>
                <a:gridCol w="488852">
                  <a:extLst>
                    <a:ext uri="{9D8B030D-6E8A-4147-A177-3AD203B41FA5}">
                      <a16:colId xmlns:a16="http://schemas.microsoft.com/office/drawing/2014/main" val="2638450833"/>
                    </a:ext>
                  </a:extLst>
                </a:gridCol>
                <a:gridCol w="488852">
                  <a:extLst>
                    <a:ext uri="{9D8B030D-6E8A-4147-A177-3AD203B41FA5}">
                      <a16:colId xmlns:a16="http://schemas.microsoft.com/office/drawing/2014/main" val="191944235"/>
                    </a:ext>
                  </a:extLst>
                </a:gridCol>
                <a:gridCol w="488852">
                  <a:extLst>
                    <a:ext uri="{9D8B030D-6E8A-4147-A177-3AD203B41FA5}">
                      <a16:colId xmlns:a16="http://schemas.microsoft.com/office/drawing/2014/main" val="839228246"/>
                    </a:ext>
                  </a:extLst>
                </a:gridCol>
                <a:gridCol w="488852">
                  <a:extLst>
                    <a:ext uri="{9D8B030D-6E8A-4147-A177-3AD203B41FA5}">
                      <a16:colId xmlns:a16="http://schemas.microsoft.com/office/drawing/2014/main" val="282129833"/>
                    </a:ext>
                  </a:extLst>
                </a:gridCol>
                <a:gridCol w="488852">
                  <a:extLst>
                    <a:ext uri="{9D8B030D-6E8A-4147-A177-3AD203B41FA5}">
                      <a16:colId xmlns:a16="http://schemas.microsoft.com/office/drawing/2014/main" val="3402917026"/>
                    </a:ext>
                  </a:extLst>
                </a:gridCol>
                <a:gridCol w="488852">
                  <a:extLst>
                    <a:ext uri="{9D8B030D-6E8A-4147-A177-3AD203B41FA5}">
                      <a16:colId xmlns:a16="http://schemas.microsoft.com/office/drawing/2014/main" val="3689096591"/>
                    </a:ext>
                  </a:extLst>
                </a:gridCol>
                <a:gridCol w="488852">
                  <a:extLst>
                    <a:ext uri="{9D8B030D-6E8A-4147-A177-3AD203B41FA5}">
                      <a16:colId xmlns:a16="http://schemas.microsoft.com/office/drawing/2014/main" val="2576597546"/>
                    </a:ext>
                  </a:extLst>
                </a:gridCol>
              </a:tblGrid>
              <a:tr h="148234">
                <a:tc gridSpan="13">
                  <a:txBody>
                    <a:bodyPr/>
                    <a:lstStyle/>
                    <a:p>
                      <a:pPr algn="ctr" fontAlgn="b"/>
                      <a:r>
                        <a:rPr lang="en-US" sz="900" b="0" i="0" u="none" strike="noStrike" dirty="0">
                          <a:solidFill>
                            <a:srgbClr val="000000"/>
                          </a:solidFill>
                          <a:effectLst/>
                          <a:latin typeface="Calibri" panose="020F0502020204030204" pitchFamily="34" charset="0"/>
                        </a:rPr>
                        <a:t>2020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85432529"/>
                  </a:ext>
                </a:extLst>
              </a:tr>
              <a:tr h="148234">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Jan</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Feb</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Mar</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Apr</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May</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Jun</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Jul</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Aug</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Sep</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Oct</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Nov</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Dec</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0147134"/>
                  </a:ext>
                </a:extLst>
              </a:tr>
              <a:tr h="148234">
                <a:tc>
                  <a:txBody>
                    <a:bodyPr/>
                    <a:lstStyle/>
                    <a:p>
                      <a:pPr algn="r" fontAlgn="b"/>
                      <a:r>
                        <a:rPr lang="en-US" sz="900" b="0" i="0" u="none" strike="noStrike" dirty="0">
                          <a:solidFill>
                            <a:srgbClr val="000000"/>
                          </a:solidFill>
                          <a:effectLst/>
                          <a:latin typeface="Calibri" panose="020F0502020204030204" pitchFamily="34" charset="0"/>
                        </a:rPr>
                        <a:t>1</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1992547"/>
                  </a:ext>
                </a:extLst>
              </a:tr>
              <a:tr h="148234">
                <a:tc>
                  <a:txBody>
                    <a:bodyPr/>
                    <a:lstStyle/>
                    <a:p>
                      <a:pPr algn="r" fontAlgn="b"/>
                      <a:r>
                        <a:rPr lang="en-US" sz="900" b="0" i="0" u="none" strike="noStrike">
                          <a:solidFill>
                            <a:srgbClr val="000000"/>
                          </a:solidFill>
                          <a:effectLst/>
                          <a:latin typeface="Calibri" panose="020F0502020204030204" pitchFamily="34" charset="0"/>
                        </a:rPr>
                        <a:t>2</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4056337"/>
                  </a:ext>
                </a:extLst>
              </a:tr>
              <a:tr h="148234">
                <a:tc>
                  <a:txBody>
                    <a:bodyPr/>
                    <a:lstStyle/>
                    <a:p>
                      <a:pPr algn="r" fontAlgn="b"/>
                      <a:r>
                        <a:rPr lang="en-US" sz="900" b="0" i="0" u="none" strike="noStrike">
                          <a:solidFill>
                            <a:srgbClr val="000000"/>
                          </a:solidFill>
                          <a:effectLst/>
                          <a:latin typeface="Calibri" panose="020F0502020204030204" pitchFamily="34" charset="0"/>
                        </a:rPr>
                        <a:t>3</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268917"/>
                  </a:ext>
                </a:extLst>
              </a:tr>
              <a:tr h="148234">
                <a:tc>
                  <a:txBody>
                    <a:bodyPr/>
                    <a:lstStyle/>
                    <a:p>
                      <a:pPr algn="r" fontAlgn="b"/>
                      <a:r>
                        <a:rPr lang="en-US" sz="900" b="0" i="0" u="none" strike="noStrike">
                          <a:solidFill>
                            <a:srgbClr val="000000"/>
                          </a:solidFill>
                          <a:effectLst/>
                          <a:latin typeface="Calibri" panose="020F0502020204030204" pitchFamily="34" charset="0"/>
                        </a:rPr>
                        <a:t>4</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3800061"/>
                  </a:ext>
                </a:extLst>
              </a:tr>
              <a:tr h="148234">
                <a:tc>
                  <a:txBody>
                    <a:bodyPr/>
                    <a:lstStyle/>
                    <a:p>
                      <a:pPr algn="r" fontAlgn="b"/>
                      <a:r>
                        <a:rPr lang="en-US" sz="900" b="0" i="0" u="none" strike="noStrike">
                          <a:solidFill>
                            <a:srgbClr val="000000"/>
                          </a:solidFill>
                          <a:effectLst/>
                          <a:latin typeface="Calibri" panose="020F0502020204030204" pitchFamily="34" charset="0"/>
                        </a:rPr>
                        <a:t>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0025432"/>
                  </a:ext>
                </a:extLst>
              </a:tr>
              <a:tr h="148234">
                <a:tc>
                  <a:txBody>
                    <a:bodyPr/>
                    <a:lstStyle/>
                    <a:p>
                      <a:pPr algn="r" fontAlgn="b"/>
                      <a:r>
                        <a:rPr lang="en-US" sz="900" b="0" i="0" u="none" strike="noStrike">
                          <a:solidFill>
                            <a:srgbClr val="000000"/>
                          </a:solidFill>
                          <a:effectLst/>
                          <a:latin typeface="Calibri" panose="020F0502020204030204" pitchFamily="34" charset="0"/>
                        </a:rPr>
                        <a:t>6</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62712"/>
                  </a:ext>
                </a:extLst>
              </a:tr>
              <a:tr h="148234">
                <a:tc>
                  <a:txBody>
                    <a:bodyPr/>
                    <a:lstStyle/>
                    <a:p>
                      <a:pPr algn="r" fontAlgn="b"/>
                      <a:r>
                        <a:rPr lang="en-US" sz="900" b="0" i="0" u="none" strike="noStrike">
                          <a:solidFill>
                            <a:srgbClr val="000000"/>
                          </a:solidFill>
                          <a:effectLst/>
                          <a:latin typeface="Calibri" panose="020F0502020204030204" pitchFamily="34" charset="0"/>
                        </a:rPr>
                        <a:t>7</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2453337"/>
                  </a:ext>
                </a:extLst>
              </a:tr>
              <a:tr h="148234">
                <a:tc>
                  <a:txBody>
                    <a:bodyPr/>
                    <a:lstStyle/>
                    <a:p>
                      <a:pPr algn="r" fontAlgn="b"/>
                      <a:r>
                        <a:rPr lang="en-US" sz="900" b="0" i="0" u="none" strike="noStrike">
                          <a:solidFill>
                            <a:srgbClr val="000000"/>
                          </a:solidFill>
                          <a:effectLst/>
                          <a:latin typeface="Calibri" panose="020F0502020204030204" pitchFamily="34" charset="0"/>
                        </a:rPr>
                        <a:t>8</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827531"/>
                  </a:ext>
                </a:extLst>
              </a:tr>
              <a:tr h="148234">
                <a:tc>
                  <a:txBody>
                    <a:bodyPr/>
                    <a:lstStyle/>
                    <a:p>
                      <a:pPr algn="r" fontAlgn="b"/>
                      <a:r>
                        <a:rPr lang="en-US" sz="900" b="0" i="0" u="none" strike="noStrike">
                          <a:solidFill>
                            <a:srgbClr val="000000"/>
                          </a:solidFill>
                          <a:effectLst/>
                          <a:latin typeface="Calibri" panose="020F0502020204030204" pitchFamily="34" charset="0"/>
                        </a:rPr>
                        <a:t>9</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5927775"/>
                  </a:ext>
                </a:extLst>
              </a:tr>
              <a:tr h="148234">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3402415"/>
                  </a:ext>
                </a:extLst>
              </a:tr>
              <a:tr h="148234">
                <a:tc>
                  <a:txBody>
                    <a:bodyPr/>
                    <a:lstStyle/>
                    <a:p>
                      <a:pPr algn="r" fontAlgn="b"/>
                      <a:r>
                        <a:rPr lang="en-US" sz="900" b="0" i="0" u="none" strike="noStrike">
                          <a:solidFill>
                            <a:srgbClr val="000000"/>
                          </a:solidFill>
                          <a:effectLst/>
                          <a:latin typeface="Calibri" panose="020F0502020204030204" pitchFamily="34" charset="0"/>
                        </a:rPr>
                        <a:t>11</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2750874"/>
                  </a:ext>
                </a:extLst>
              </a:tr>
              <a:tr h="148234">
                <a:tc>
                  <a:txBody>
                    <a:bodyPr/>
                    <a:lstStyle/>
                    <a:p>
                      <a:pPr algn="r" fontAlgn="b"/>
                      <a:r>
                        <a:rPr lang="en-US" sz="900" b="0" i="0" u="none" strike="noStrike">
                          <a:solidFill>
                            <a:srgbClr val="000000"/>
                          </a:solidFill>
                          <a:effectLst/>
                          <a:latin typeface="Calibri" panose="020F0502020204030204" pitchFamily="34" charset="0"/>
                        </a:rPr>
                        <a:t>12</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4952490"/>
                  </a:ext>
                </a:extLst>
              </a:tr>
              <a:tr h="148234">
                <a:tc>
                  <a:txBody>
                    <a:bodyPr/>
                    <a:lstStyle/>
                    <a:p>
                      <a:pPr algn="r" fontAlgn="b"/>
                      <a:r>
                        <a:rPr lang="en-US" sz="900" b="0" i="0" u="none" strike="noStrike">
                          <a:solidFill>
                            <a:srgbClr val="000000"/>
                          </a:solidFill>
                          <a:effectLst/>
                          <a:latin typeface="Calibri" panose="020F0502020204030204" pitchFamily="34" charset="0"/>
                        </a:rPr>
                        <a:t>13</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8702396"/>
                  </a:ext>
                </a:extLst>
              </a:tr>
              <a:tr h="148234">
                <a:tc>
                  <a:txBody>
                    <a:bodyPr/>
                    <a:lstStyle/>
                    <a:p>
                      <a:pPr algn="r" fontAlgn="b"/>
                      <a:r>
                        <a:rPr lang="en-US" sz="900" b="0" i="0" u="none" strike="noStrike">
                          <a:solidFill>
                            <a:srgbClr val="000000"/>
                          </a:solidFill>
                          <a:effectLst/>
                          <a:latin typeface="Calibri" panose="020F0502020204030204" pitchFamily="34" charset="0"/>
                        </a:rPr>
                        <a:t>14</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577522"/>
                  </a:ext>
                </a:extLst>
              </a:tr>
              <a:tr h="148234">
                <a:tc>
                  <a:txBody>
                    <a:bodyPr/>
                    <a:lstStyle/>
                    <a:p>
                      <a:pPr algn="r" fontAlgn="b"/>
                      <a:r>
                        <a:rPr lang="en-US" sz="900" b="0" i="0" u="none" strike="noStrike">
                          <a:solidFill>
                            <a:srgbClr val="000000"/>
                          </a:solidFill>
                          <a:effectLst/>
                          <a:latin typeface="Calibri" panose="020F0502020204030204" pitchFamily="34" charset="0"/>
                        </a:rPr>
                        <a:t>15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0474646"/>
                  </a:ext>
                </a:extLst>
              </a:tr>
              <a:tr h="148234">
                <a:tc>
                  <a:txBody>
                    <a:bodyPr/>
                    <a:lstStyle/>
                    <a:p>
                      <a:pPr algn="r" fontAlgn="b"/>
                      <a:r>
                        <a:rPr lang="en-US" sz="900" b="0" i="0" u="none" strike="noStrike">
                          <a:solidFill>
                            <a:srgbClr val="000000"/>
                          </a:solidFill>
                          <a:effectLst/>
                          <a:latin typeface="Calibri" panose="020F0502020204030204" pitchFamily="34" charset="0"/>
                        </a:rPr>
                        <a:t>16</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973462"/>
                  </a:ext>
                </a:extLst>
              </a:tr>
              <a:tr h="148234">
                <a:tc>
                  <a:txBody>
                    <a:bodyPr/>
                    <a:lstStyle/>
                    <a:p>
                      <a:pPr algn="r" fontAlgn="b"/>
                      <a:r>
                        <a:rPr lang="en-US" sz="900" b="0" i="0" u="none" strike="noStrike">
                          <a:solidFill>
                            <a:srgbClr val="000000"/>
                          </a:solidFill>
                          <a:effectLst/>
                          <a:latin typeface="Calibri" panose="020F0502020204030204" pitchFamily="34" charset="0"/>
                        </a:rPr>
                        <a:t>17</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3406343"/>
                  </a:ext>
                </a:extLst>
              </a:tr>
              <a:tr h="148234">
                <a:tc>
                  <a:txBody>
                    <a:bodyPr/>
                    <a:lstStyle/>
                    <a:p>
                      <a:pPr algn="r" fontAlgn="b"/>
                      <a:r>
                        <a:rPr lang="en-US" sz="900" b="0" i="0" u="none" strike="noStrike">
                          <a:solidFill>
                            <a:srgbClr val="000000"/>
                          </a:solidFill>
                          <a:effectLst/>
                          <a:latin typeface="Calibri" panose="020F0502020204030204" pitchFamily="34" charset="0"/>
                        </a:rPr>
                        <a:t>18</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0965628"/>
                  </a:ext>
                </a:extLst>
              </a:tr>
              <a:tr h="148234">
                <a:tc>
                  <a:txBody>
                    <a:bodyPr/>
                    <a:lstStyle/>
                    <a:p>
                      <a:pPr algn="r" fontAlgn="b"/>
                      <a:r>
                        <a:rPr lang="en-US" sz="900" b="0" i="0" u="none" strike="noStrike">
                          <a:solidFill>
                            <a:srgbClr val="000000"/>
                          </a:solidFill>
                          <a:effectLst/>
                          <a:latin typeface="Calibri" panose="020F0502020204030204" pitchFamily="34" charset="0"/>
                        </a:rPr>
                        <a:t>19</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4789209"/>
                  </a:ext>
                </a:extLst>
              </a:tr>
              <a:tr h="148234">
                <a:tc>
                  <a:txBody>
                    <a:bodyPr/>
                    <a:lstStyle/>
                    <a:p>
                      <a:pPr algn="r" fontAlgn="b"/>
                      <a:r>
                        <a:rPr lang="en-US" sz="900" b="0" i="0" u="none" strike="noStrike">
                          <a:solidFill>
                            <a:srgbClr val="000000"/>
                          </a:solidFill>
                          <a:effectLst/>
                          <a:latin typeface="Calibri" panose="020F0502020204030204" pitchFamily="34" charset="0"/>
                        </a:rPr>
                        <a:t>20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7511117"/>
                  </a:ext>
                </a:extLst>
              </a:tr>
              <a:tr h="148234">
                <a:tc>
                  <a:txBody>
                    <a:bodyPr/>
                    <a:lstStyle/>
                    <a:p>
                      <a:pPr algn="r" fontAlgn="b"/>
                      <a:r>
                        <a:rPr lang="en-US" sz="900" b="0" i="0" u="none" strike="noStrike">
                          <a:solidFill>
                            <a:srgbClr val="000000"/>
                          </a:solidFill>
                          <a:effectLst/>
                          <a:latin typeface="Calibri" panose="020F0502020204030204" pitchFamily="34" charset="0"/>
                        </a:rPr>
                        <a:t>21</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332997"/>
                  </a:ext>
                </a:extLst>
              </a:tr>
              <a:tr h="148234">
                <a:tc>
                  <a:txBody>
                    <a:bodyPr/>
                    <a:lstStyle/>
                    <a:p>
                      <a:pPr algn="r" fontAlgn="b"/>
                      <a:r>
                        <a:rPr lang="en-US" sz="900" b="0" i="0" u="none" strike="noStrike">
                          <a:solidFill>
                            <a:srgbClr val="000000"/>
                          </a:solidFill>
                          <a:effectLst/>
                          <a:latin typeface="Calibri" panose="020F0502020204030204" pitchFamily="34" charset="0"/>
                        </a:rPr>
                        <a:t>22</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8363089"/>
                  </a:ext>
                </a:extLst>
              </a:tr>
              <a:tr h="148234">
                <a:tc>
                  <a:txBody>
                    <a:bodyPr/>
                    <a:lstStyle/>
                    <a:p>
                      <a:pPr algn="r" fontAlgn="b"/>
                      <a:r>
                        <a:rPr lang="en-US" sz="900" b="0" i="0" u="none" strike="noStrike">
                          <a:solidFill>
                            <a:srgbClr val="000000"/>
                          </a:solidFill>
                          <a:effectLst/>
                          <a:latin typeface="Calibri" panose="020F0502020204030204" pitchFamily="34" charset="0"/>
                        </a:rPr>
                        <a:t>23</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609473"/>
                  </a:ext>
                </a:extLst>
              </a:tr>
              <a:tr h="148234">
                <a:tc>
                  <a:txBody>
                    <a:bodyPr/>
                    <a:lstStyle/>
                    <a:p>
                      <a:pPr algn="r" fontAlgn="b"/>
                      <a:r>
                        <a:rPr lang="en-US" sz="900" b="0" i="0" u="none" strike="noStrike">
                          <a:solidFill>
                            <a:srgbClr val="000000"/>
                          </a:solidFill>
                          <a:effectLst/>
                          <a:latin typeface="Calibri" panose="020F0502020204030204" pitchFamily="34" charset="0"/>
                        </a:rPr>
                        <a:t>24</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4601538"/>
                  </a:ext>
                </a:extLst>
              </a:tr>
              <a:tr h="148234">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900" b="0" i="0" u="none" strike="noStrike" dirty="0">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6047789"/>
                  </a:ext>
                </a:extLst>
              </a:tr>
              <a:tr h="148234">
                <a:tc>
                  <a:txBody>
                    <a:bodyPr/>
                    <a:lstStyle/>
                    <a:p>
                      <a:pPr algn="r" fontAlgn="b"/>
                      <a:r>
                        <a:rPr lang="en-US" sz="900" b="0" i="0" u="none" strike="noStrike">
                          <a:solidFill>
                            <a:srgbClr val="000000"/>
                          </a:solidFill>
                          <a:effectLst/>
                          <a:latin typeface="Calibri" panose="020F0502020204030204" pitchFamily="34" charset="0"/>
                        </a:rPr>
                        <a:t>26</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1025266"/>
                  </a:ext>
                </a:extLst>
              </a:tr>
              <a:tr h="148234">
                <a:tc>
                  <a:txBody>
                    <a:bodyPr/>
                    <a:lstStyle/>
                    <a:p>
                      <a:pPr algn="r" fontAlgn="b"/>
                      <a:r>
                        <a:rPr lang="en-US" sz="900" b="0" i="0" u="none" strike="noStrike">
                          <a:solidFill>
                            <a:srgbClr val="000000"/>
                          </a:solidFill>
                          <a:effectLst/>
                          <a:latin typeface="Calibri" panose="020F0502020204030204" pitchFamily="34" charset="0"/>
                        </a:rPr>
                        <a:t>27</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8896602"/>
                  </a:ext>
                </a:extLst>
              </a:tr>
              <a:tr h="148234">
                <a:tc>
                  <a:txBody>
                    <a:bodyPr/>
                    <a:lstStyle/>
                    <a:p>
                      <a:pPr algn="r" fontAlgn="b"/>
                      <a:r>
                        <a:rPr lang="en-US" sz="900" b="0" i="0" u="none" strike="noStrike">
                          <a:solidFill>
                            <a:srgbClr val="000000"/>
                          </a:solidFill>
                          <a:effectLst/>
                          <a:latin typeface="Calibri" panose="020F0502020204030204" pitchFamily="34" charset="0"/>
                        </a:rPr>
                        <a:t>28</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3329107"/>
                  </a:ext>
                </a:extLst>
              </a:tr>
              <a:tr h="148234">
                <a:tc>
                  <a:txBody>
                    <a:bodyPr/>
                    <a:lstStyle/>
                    <a:p>
                      <a:pPr algn="r" fontAlgn="b"/>
                      <a:r>
                        <a:rPr lang="en-US" sz="900" b="0" i="0" u="none" strike="noStrike">
                          <a:solidFill>
                            <a:srgbClr val="000000"/>
                          </a:solidFill>
                          <a:effectLst/>
                          <a:latin typeface="Calibri" panose="020F0502020204030204" pitchFamily="34" charset="0"/>
                        </a:rPr>
                        <a:t>29</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4950782"/>
                  </a:ext>
                </a:extLst>
              </a:tr>
              <a:tr h="148234">
                <a:tc>
                  <a:txBody>
                    <a:bodyPr/>
                    <a:lstStyle/>
                    <a:p>
                      <a:pPr algn="r" fontAlgn="b"/>
                      <a:r>
                        <a:rPr lang="en-US" sz="900" b="0" i="0" u="none" strike="noStrike">
                          <a:solidFill>
                            <a:srgbClr val="000000"/>
                          </a:solidFill>
                          <a:effectLst/>
                          <a:latin typeface="Calibri" panose="020F0502020204030204" pitchFamily="34" charset="0"/>
                        </a:rPr>
                        <a:t>30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5648094"/>
                  </a:ext>
                </a:extLst>
              </a:tr>
              <a:tr h="148234">
                <a:tc>
                  <a:txBody>
                    <a:bodyPr/>
                    <a:lstStyle/>
                    <a:p>
                      <a:pPr algn="r" fontAlgn="b"/>
                      <a:r>
                        <a:rPr lang="en-US" sz="900" b="0" i="0" u="none" strike="noStrike">
                          <a:solidFill>
                            <a:srgbClr val="000000"/>
                          </a:solidFill>
                          <a:effectLst/>
                          <a:latin typeface="Calibri" panose="020F0502020204030204" pitchFamily="34" charset="0"/>
                        </a:rPr>
                        <a:t>31</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25</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6858" marR="6858" marT="68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009467"/>
                  </a:ext>
                </a:extLst>
              </a:tr>
            </a:tbl>
          </a:graphicData>
        </a:graphic>
      </p:graphicFrame>
    </p:spTree>
    <p:extLst>
      <p:ext uri="{BB962C8B-B14F-4D97-AF65-F5344CB8AC3E}">
        <p14:creationId xmlns:p14="http://schemas.microsoft.com/office/powerpoint/2010/main" val="3726240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5"/>
            <a:ext cx="10875264" cy="4744936"/>
          </a:xfrm>
        </p:spPr>
        <p:txBody>
          <a:bodyPr/>
          <a:lstStyle/>
          <a:p>
            <a:r>
              <a:rPr lang="en-US" dirty="0" smtClean="0"/>
              <a:t>SSD need at least 25keV of deposited energy for detecting a signal</a:t>
            </a:r>
          </a:p>
          <a:p>
            <a:r>
              <a:rPr lang="en-US" dirty="0" smtClean="0"/>
              <a:t>10kV post-acceleration means:</a:t>
            </a:r>
          </a:p>
          <a:p>
            <a:pPr lvl="1"/>
            <a:r>
              <a:rPr lang="en-US" dirty="0" smtClean="0"/>
              <a:t>Only 10-20% of the protons can trigger SSD</a:t>
            </a:r>
          </a:p>
          <a:p>
            <a:pPr lvl="1"/>
            <a:r>
              <a:rPr lang="en-US" dirty="0" smtClean="0"/>
              <a:t>About 40-50% of the Alphas can trigger SSD</a:t>
            </a:r>
          </a:p>
          <a:p>
            <a:pPr lvl="1"/>
            <a:r>
              <a:rPr lang="en-US" dirty="0" smtClean="0"/>
              <a:t>Efficiency for higher masses unknown, probably also in the 50% range</a:t>
            </a:r>
          </a:p>
          <a:p>
            <a:r>
              <a:rPr lang="en-US" dirty="0"/>
              <a:t>HIS is programmed with all lookup tables tuned to 25kV</a:t>
            </a:r>
          </a:p>
          <a:p>
            <a:pPr lvl="1"/>
            <a:r>
              <a:rPr lang="en-US" dirty="0"/>
              <a:t>We plan to change </a:t>
            </a:r>
            <a:r>
              <a:rPr lang="en-US" dirty="0" smtClean="0"/>
              <a:t>to 10kV lookup tables </a:t>
            </a:r>
            <a:r>
              <a:rPr lang="en-US" dirty="0"/>
              <a:t>in the course of next weeks</a:t>
            </a:r>
          </a:p>
          <a:p>
            <a:r>
              <a:rPr lang="en-US" dirty="0" smtClean="0"/>
              <a:t>Notwithstanding these limitations, HIS can still determine velocity and temperatures of Alphas and Oxygen 6+</a:t>
            </a:r>
          </a:p>
          <a:p>
            <a:r>
              <a:rPr lang="en-US" dirty="0" smtClean="0"/>
              <a:t>It was possible to optimize performances of HIS in several areas:</a:t>
            </a:r>
          </a:p>
          <a:p>
            <a:pPr lvl="1"/>
            <a:r>
              <a:rPr lang="en-US" dirty="0" smtClean="0"/>
              <a:t>Proton avoidance threshold</a:t>
            </a:r>
          </a:p>
          <a:p>
            <a:pPr lvl="1"/>
            <a:r>
              <a:rPr lang="en-US" dirty="0" smtClean="0"/>
              <a:t>Time-of-flight bin to ns conversion</a:t>
            </a:r>
          </a:p>
          <a:p>
            <a:pPr lvl="1"/>
            <a:r>
              <a:rPr lang="en-US" dirty="0" smtClean="0"/>
              <a:t>SSD noise thresholds</a:t>
            </a:r>
            <a:endParaRPr lang="en-US" dirty="0"/>
          </a:p>
        </p:txBody>
      </p:sp>
      <p:sp>
        <p:nvSpPr>
          <p:cNvPr id="3" name="Title 2"/>
          <p:cNvSpPr>
            <a:spLocks noGrp="1"/>
          </p:cNvSpPr>
          <p:nvPr>
            <p:ph type="title"/>
          </p:nvPr>
        </p:nvSpPr>
        <p:spPr/>
        <p:txBody>
          <a:bodyPr/>
          <a:lstStyle/>
          <a:p>
            <a:r>
              <a:rPr lang="en-US" dirty="0" smtClean="0"/>
              <a:t>What HIS Can </a:t>
            </a:r>
            <a:r>
              <a:rPr lang="en-US" dirty="0"/>
              <a:t>Do </a:t>
            </a:r>
            <a:r>
              <a:rPr lang="en-US" dirty="0" smtClean="0"/>
              <a:t>at 10 kV</a:t>
            </a:r>
            <a:endParaRPr lang="en-US" dirty="0"/>
          </a:p>
        </p:txBody>
      </p:sp>
    </p:spTree>
    <p:extLst>
      <p:ext uri="{BB962C8B-B14F-4D97-AF65-F5344CB8AC3E}">
        <p14:creationId xmlns:p14="http://schemas.microsoft.com/office/powerpoint/2010/main" val="910489252"/>
      </p:ext>
    </p:extLst>
  </p:cSld>
  <p:clrMapOvr>
    <a:masterClrMapping/>
  </p:clrMapOvr>
</p:sld>
</file>

<file path=ppt/theme/theme1.xml><?xml version="1.0" encoding="utf-8"?>
<a:theme xmlns:a="http://schemas.openxmlformats.org/drawingml/2006/main" name="SO-HIS">
  <a:themeElements>
    <a:clrScheme name="HIS">
      <a:dk1>
        <a:srgbClr val="1B2F47"/>
      </a:dk1>
      <a:lt1>
        <a:srgbClr val="FFFFFF"/>
      </a:lt1>
      <a:dk2>
        <a:srgbClr val="1B2F47"/>
      </a:dk2>
      <a:lt2>
        <a:srgbClr val="D7E2F0"/>
      </a:lt2>
      <a:accent1>
        <a:srgbClr val="376092"/>
      </a:accent1>
      <a:accent2>
        <a:srgbClr val="8DADD4"/>
      </a:accent2>
      <a:accent3>
        <a:srgbClr val="D7E2F0"/>
      </a:accent3>
      <a:accent4>
        <a:srgbClr val="923B37"/>
      </a:accent4>
      <a:accent5>
        <a:srgbClr val="926937"/>
      </a:accent5>
      <a:accent6>
        <a:srgbClr val="8D9237"/>
      </a:accent6>
      <a:hlink>
        <a:srgbClr val="376092"/>
      </a:hlink>
      <a:folHlink>
        <a:srgbClr val="926937"/>
      </a:folHlink>
    </a:clrScheme>
    <a:fontScheme name="HIS">
      <a:majorFont>
        <a:latin typeface="Calibri"/>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ts val="60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ts val="60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Arial Unicode MS" pitchFamily="34" charset="-128"/>
            <a:cs typeface="Arial Unicode MS" pitchFamily="3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4391</TotalTime>
  <Words>1441</Words>
  <Application>Microsoft Office PowerPoint</Application>
  <PresentationFormat>Widescreen</PresentationFormat>
  <Paragraphs>516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 Unicode MS</vt:lpstr>
      <vt:lpstr>Arial</vt:lpstr>
      <vt:lpstr>Calibri</vt:lpstr>
      <vt:lpstr>Georgia</vt:lpstr>
      <vt:lpstr>Times New Roman</vt:lpstr>
      <vt:lpstr>Wingdings</vt:lpstr>
      <vt:lpstr>SO-HIS</vt:lpstr>
      <vt:lpstr>Heavy Ion Sensor  Present Status – Part 1</vt:lpstr>
      <vt:lpstr>Agenda</vt:lpstr>
      <vt:lpstr>HIS Introduction</vt:lpstr>
      <vt:lpstr>HIS - 101</vt:lpstr>
      <vt:lpstr>Effects of Missing Service 20 Packets</vt:lpstr>
      <vt:lpstr>Spacecraft Commanding (aka NCR-1419)</vt:lpstr>
      <vt:lpstr>DPU Unplanned Reboot</vt:lpstr>
      <vt:lpstr>When Was HIS On?</vt:lpstr>
      <vt:lpstr>What HIS Can Do at 10 kV</vt:lpstr>
      <vt:lpstr>HIS and PAS Velocities and Temperatures</vt:lpstr>
      <vt:lpstr>Proton Avoidance</vt:lpstr>
      <vt:lpstr>Time Conversion</vt:lpstr>
      <vt:lpstr>SSD Noise Thresholds</vt:lpstr>
      <vt:lpstr>Further Activities at 10kV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Gibson, Bill</dc:creator>
  <cp:lastModifiedBy>Livi, Stefano A.</cp:lastModifiedBy>
  <cp:revision>45</cp:revision>
  <cp:lastPrinted>2018-08-22T14:03:51Z</cp:lastPrinted>
  <dcterms:created xsi:type="dcterms:W3CDTF">2010-08-13T20:27:26Z</dcterms:created>
  <dcterms:modified xsi:type="dcterms:W3CDTF">2020-10-29T14:52:10Z</dcterms:modified>
</cp:coreProperties>
</file>