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62" r:id="rId5"/>
    <p:sldId id="264" r:id="rId6"/>
    <p:sldId id="263" r:id="rId7"/>
    <p:sldId id="265" r:id="rId8"/>
    <p:sldId id="27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5596-6128-494D-B8F3-B44459E7FF0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FBAA-D28B-4F7D-A298-7AFCDA00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34966-301B-41E3-B8AC-59802A668CEC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9" indent="0" algn="ctr">
              <a:buNone/>
              <a:defRPr/>
            </a:lvl2pPr>
            <a:lvl3pPr marL="914418" indent="0" algn="ctr">
              <a:buNone/>
              <a:defRPr/>
            </a:lvl3pPr>
            <a:lvl4pPr marL="1371627" indent="0" algn="ctr">
              <a:buNone/>
              <a:defRPr/>
            </a:lvl4pPr>
            <a:lvl5pPr marL="1828837" indent="0" algn="ctr">
              <a:buNone/>
              <a:defRPr/>
            </a:lvl5pPr>
            <a:lvl6pPr marL="2286046" indent="0" algn="ctr">
              <a:buNone/>
              <a:defRPr/>
            </a:lvl6pPr>
            <a:lvl7pPr marL="2743255" indent="0" algn="ctr">
              <a:buNone/>
              <a:defRPr/>
            </a:lvl7pPr>
            <a:lvl8pPr marL="3200464" indent="0" algn="ctr">
              <a:buNone/>
              <a:defRPr/>
            </a:lvl8pPr>
            <a:lvl9pPr marL="3657673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6AA196AA-7543-4D63-A378-CB52AAC316FB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432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86FEE8D1-FC16-4038-9BF5-5660605836DC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345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9" indent="0">
              <a:buNone/>
              <a:defRPr sz="1786"/>
            </a:lvl2pPr>
            <a:lvl3pPr marL="914418" indent="0">
              <a:buNone/>
              <a:defRPr sz="1571"/>
            </a:lvl3pPr>
            <a:lvl4pPr marL="1371627" indent="0">
              <a:buNone/>
              <a:defRPr sz="1429"/>
            </a:lvl4pPr>
            <a:lvl5pPr marL="1828837" indent="0">
              <a:buNone/>
              <a:defRPr sz="1429"/>
            </a:lvl5pPr>
            <a:lvl6pPr marL="2286046" indent="0">
              <a:buNone/>
              <a:defRPr sz="1429"/>
            </a:lvl6pPr>
            <a:lvl7pPr marL="2743255" indent="0">
              <a:buNone/>
              <a:defRPr sz="1429"/>
            </a:lvl7pPr>
            <a:lvl8pPr marL="3200464" indent="0">
              <a:buNone/>
              <a:defRPr sz="1429"/>
            </a:lvl8pPr>
            <a:lvl9pPr marL="3657673" indent="0">
              <a:buNone/>
              <a:defRPr sz="1429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FC6AEEE8-529E-47E4-8A78-01F7A1A99BED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804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02D10909-0290-450F-95A5-DE14FD46EC2B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704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360E0C8D-06FB-49E3-97D6-D6B75346C944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400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CEAD3BBD-E1FE-4691-9B12-97DE6A64063D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3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04800" y="6357938"/>
            <a:ext cx="1168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lg" len="sm"/>
            <a:tailEnd type="none" w="lg" len="sm"/>
          </a:ln>
          <a:effectLst/>
        </p:spPr>
        <p:txBody>
          <a:bodyPr lIns="91440" tIns="45720" rIns="91440" bIns="45720"/>
          <a:lstStyle/>
          <a:p>
            <a:pPr marL="0" marR="0" lvl="0" indent="0" algn="l" defTabSz="653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8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85750" y="6357938"/>
            <a:ext cx="11684000" cy="0"/>
          </a:xfrm>
          <a:prstGeom prst="line">
            <a:avLst/>
          </a:prstGeom>
          <a:noFill/>
          <a:ln w="12700">
            <a:solidFill>
              <a:srgbClr val="00324B"/>
            </a:solidFill>
            <a:round/>
            <a:headEnd type="none" w="lg" len="sm"/>
            <a:tailEnd type="none" w="lg" len="sm"/>
          </a:ln>
        </p:spPr>
        <p:txBody>
          <a:bodyPr lIns="91440" tIns="45720" rIns="91440" bIns="45720"/>
          <a:lstStyle/>
          <a:p>
            <a:pPr marL="0" marR="0" lvl="0" indent="0" algn="l" defTabSz="653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8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047750" y="785813"/>
            <a:ext cx="9956800" cy="0"/>
          </a:xfrm>
          <a:prstGeom prst="line">
            <a:avLst/>
          </a:prstGeom>
          <a:noFill/>
          <a:ln w="12700">
            <a:solidFill>
              <a:srgbClr val="00324B"/>
            </a:solidFill>
            <a:round/>
            <a:headEnd type="none" w="lg" len="sm"/>
            <a:tailEnd type="none" w="lg" len="sm"/>
          </a:ln>
        </p:spPr>
        <p:txBody>
          <a:bodyPr lIns="91440" tIns="45720" rIns="91440" bIns="45720"/>
          <a:lstStyle/>
          <a:p>
            <a:pPr marL="0" marR="0" lvl="0" indent="0" algn="l" defTabSz="653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8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95251" y="6357939"/>
            <a:ext cx="6408967" cy="2791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53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SWA Team meeting</a:t>
            </a: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7635385" y="6357939"/>
            <a:ext cx="4270867" cy="2791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65315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29-30 October 2020</a:t>
            </a:r>
            <a:endParaRPr kumimoji="0" lang="en-US" sz="121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Immagine 13" descr="logo_tsd_pos_c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718" y="142876"/>
            <a:ext cx="162348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planetek_marchi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22" y="163263"/>
            <a:ext cx="1028686" cy="39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" descr="Sitael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806" y="0"/>
            <a:ext cx="1771718" cy="6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99" y="236826"/>
            <a:ext cx="1714286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86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42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F2B182CB-89A9-4111-8B29-3E621BD4BC8D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753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7209" indent="0">
              <a:buNone/>
              <a:defRPr sz="2786"/>
            </a:lvl2pPr>
            <a:lvl3pPr marL="914418" indent="0">
              <a:buNone/>
              <a:defRPr sz="2429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A4002BDC-2FBA-47E3-ACEF-20FAB8EADEC6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16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11887321-42AB-4866-A078-B04C0023A94B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948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1C5A88D9-1A02-4A19-825C-CA4740B98903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17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6F1D-7E93-4583-999D-F2BF122618F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DF01-41DB-4997-B618-AD384748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04800" y="6400800"/>
            <a:ext cx="1168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lg" len="sm"/>
            <a:tailEnd type="none" w="lg" len="sm"/>
          </a:ln>
          <a:effectLst/>
        </p:spPr>
        <p:txBody>
          <a:bodyPr lIns="91440" tIns="45720" rIns="91440" bIns="45720"/>
          <a:lstStyle/>
          <a:p>
            <a:pPr marL="0" marR="0" lvl="0" indent="0" algn="l" defTabSz="653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8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400800"/>
            <a:ext cx="138853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14" b="1">
                <a:solidFill>
                  <a:srgbClr val="00324B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53156" fontAlgn="base">
              <a:spcBef>
                <a:spcPct val="0"/>
              </a:spcBef>
              <a:spcAft>
                <a:spcPct val="0"/>
              </a:spcAft>
              <a:defRPr/>
            </a:pPr>
            <a:fld id="{77384EF7-88A5-4C98-A882-6EFA0286B697}" type="slidenum">
              <a:rPr lang="it-IT" smtClean="0">
                <a:latin typeface="Arial" charset="0"/>
              </a:rPr>
              <a:pPr defTabSz="653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latin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04800" y="6400800"/>
            <a:ext cx="1168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lg" len="sm"/>
            <a:tailEnd type="none" w="lg" len="sm"/>
          </a:ln>
          <a:effectLst/>
        </p:spPr>
        <p:txBody>
          <a:bodyPr lIns="91440" tIns="45720" rIns="91440" bIns="45720"/>
          <a:lstStyle/>
          <a:p>
            <a:pPr marL="0" marR="0" lvl="0" indent="0" algn="l" defTabSz="653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8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5pPr>
      <a:lvl6pPr marL="457209"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6pPr>
      <a:lvl7pPr marL="914418"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7pPr>
      <a:lvl8pPr marL="1371627"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8pPr>
      <a:lvl9pPr marL="1828837" algn="ctr" rtl="0" eaLnBrk="0" fontAlgn="base" hangingPunct="0">
        <a:spcBef>
          <a:spcPct val="0"/>
        </a:spcBef>
        <a:spcAft>
          <a:spcPct val="0"/>
        </a:spcAft>
        <a:defRPr sz="4429">
          <a:solidFill>
            <a:schemeClr val="tx2"/>
          </a:solidFill>
          <a:latin typeface="Times New Roman" pitchFamily="18" charset="0"/>
        </a:defRPr>
      </a:lvl9pPr>
    </p:titleStyle>
    <p:bodyStyle>
      <a:lvl1pPr marL="342907" indent="-342907" algn="l" rtl="0" eaLnBrk="0" fontAlgn="base" hangingPunct="0">
        <a:spcBef>
          <a:spcPct val="20000"/>
        </a:spcBef>
        <a:spcAft>
          <a:spcPct val="0"/>
        </a:spcAft>
        <a:buChar char="•"/>
        <a:defRPr sz="3214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rtl="0" eaLnBrk="0" fontAlgn="base" hangingPunct="0">
        <a:spcBef>
          <a:spcPct val="20000"/>
        </a:spcBef>
        <a:spcAft>
          <a:spcPct val="0"/>
        </a:spcAft>
        <a:buChar char="–"/>
        <a:defRPr sz="2786">
          <a:solidFill>
            <a:schemeClr val="tx1"/>
          </a:solidFill>
          <a:latin typeface="+mn-lt"/>
        </a:defRPr>
      </a:lvl2pPr>
      <a:lvl3pPr marL="1143023" indent="-228605" algn="l" rtl="0" eaLnBrk="0" fontAlgn="base" hangingPunct="0">
        <a:spcBef>
          <a:spcPct val="20000"/>
        </a:spcBef>
        <a:spcAft>
          <a:spcPct val="0"/>
        </a:spcAft>
        <a:buChar char="•"/>
        <a:defRPr sz="2429">
          <a:solidFill>
            <a:schemeClr val="tx1"/>
          </a:solidFill>
          <a:latin typeface="+mn-lt"/>
        </a:defRPr>
      </a:lvl3pPr>
      <a:lvl4pPr marL="1600232" indent="-22860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41" indent="-2286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50" indent="-2286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59" indent="-2286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69" indent="-2286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78" indent="-2286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7933" y="1882259"/>
            <a:ext cx="5559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SWA </a:t>
            </a:r>
            <a:r>
              <a:rPr lang="en-GB" sz="3200" dirty="0"/>
              <a:t>Data Processing Unit (DPU)</a:t>
            </a:r>
            <a:endParaRPr lang="it-IT" sz="32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95003" y="2859070"/>
            <a:ext cx="370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Roberto Bruno and the DPU Team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77275" y="5419725"/>
            <a:ext cx="2885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 Team Meeting #26 </a:t>
            </a:r>
            <a:endParaRPr lang="it-IT" dirty="0"/>
          </a:p>
          <a:p>
            <a:r>
              <a:rPr lang="en-GB" dirty="0"/>
              <a:t>Date: 29</a:t>
            </a:r>
            <a:r>
              <a:rPr lang="en-GB" baseline="30000" dirty="0"/>
              <a:t>th</a:t>
            </a:r>
            <a:r>
              <a:rPr lang="en-GB" dirty="0"/>
              <a:t> and 30</a:t>
            </a:r>
            <a:r>
              <a:rPr lang="en-GB" baseline="30000" dirty="0"/>
              <a:t>th</a:t>
            </a:r>
            <a:r>
              <a:rPr lang="en-GB" dirty="0"/>
              <a:t> Oct 2020 </a:t>
            </a:r>
            <a:endParaRPr lang="it-IT" dirty="0"/>
          </a:p>
          <a:p>
            <a:r>
              <a:rPr lang="en-GB" dirty="0"/>
              <a:t>Location: Online Meeting </a:t>
            </a:r>
            <a:endParaRPr lang="it-IT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810" y="130968"/>
            <a:ext cx="1135116" cy="1135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" y="550261"/>
            <a:ext cx="1077676" cy="684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44" y="2228327"/>
            <a:ext cx="1243341" cy="2445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58067"/>
          <a:stretch/>
        </p:blipFill>
        <p:spPr>
          <a:xfrm>
            <a:off x="247574" y="1322412"/>
            <a:ext cx="909519" cy="817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b="29537"/>
          <a:stretch/>
        </p:blipFill>
        <p:spPr>
          <a:xfrm>
            <a:off x="10854115" y="1392375"/>
            <a:ext cx="1135116" cy="3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69099" y="902296"/>
            <a:ext cx="5136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</a:rPr>
              <a:t>The DPU: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s the only SWA interface with the S/C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is interfaced with EAS, PAS and HIS via SpW;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supports EAS and PAS with power, functionality control, temporary storage, communication and computational capability;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supports HIS with communication to the S/C (power directly from the s/c)</a:t>
            </a:r>
          </a:p>
          <a:p>
            <a:endParaRPr lang="it-IT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Image 2" descr="PAS_STM_for_Presentations_27_Aug_2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7" y="2670977"/>
            <a:ext cx="1628660" cy="168301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99588" l="33958" r="92506">
                        <a14:foregroundMark x1="58314" y1="32922" x2="58314" y2="32922"/>
                        <a14:foregroundMark x1="74707" y1="63786" x2="74707" y2="63786"/>
                        <a14:foregroundMark x1="85012" y1="92593" x2="85012" y2="92593"/>
                        <a14:foregroundMark x1="87822" y1="93004" x2="87822" y2="93004"/>
                        <a14:foregroundMark x1="86183" y1="90535" x2="86183" y2="90535"/>
                        <a14:foregroundMark x1="90398" y1="95473" x2="90398" y2="95473"/>
                        <a14:foregroundMark x1="89461" y1="94650" x2="89461" y2="94650"/>
                        <a14:foregroundMark x1="81967" y1="80658" x2="81967" y2="80658"/>
                        <a14:foregroundMark x1="48478" y1="13580" x2="48478" y2="13580"/>
                        <a14:foregroundMark x1="51288" y1="11111" x2="51288" y2="11111"/>
                        <a14:backgroundMark x1="83372" y1="83128" x2="83372" y2="83128"/>
                        <a14:backgroundMark x1="83841" y1="85185" x2="83841" y2="85185"/>
                        <a14:backgroundMark x1="85012" y1="91358" x2="85012" y2="91358"/>
                        <a14:backgroundMark x1="87119" y1="91358" x2="87119" y2="91358"/>
                        <a14:backgroundMark x1="85012" y1="92593" x2="85246" y2="92593"/>
                        <a14:backgroundMark x1="86651" y1="90535" x2="86651" y2="90535"/>
                        <a14:backgroundMark x1="87822" y1="92593" x2="88056" y2="93004"/>
                        <a14:backgroundMark x1="88759" y1="93416" x2="88759" y2="93416"/>
                        <a14:backgroundMark x1="89227" y1="94650" x2="89227" y2="94650"/>
                        <a14:backgroundMark x1="90398" y1="95473" x2="90398" y2="95473"/>
                        <a14:backgroundMark x1="91101" y1="96296" x2="91101" y2="96296"/>
                        <a14:backgroundMark x1="83841" y1="82716" x2="83841" y2="82716"/>
                        <a14:backgroundMark x1="46370" y1="8230" x2="46370" y2="8230"/>
                        <a14:backgroundMark x1="77049" y1="9465" x2="77049" y2="9465"/>
                        <a14:backgroundMark x1="74473" y1="9053" x2="74473" y2="9053"/>
                        <a14:backgroundMark x1="75878" y1="9465" x2="75878" y2="9465"/>
                        <a14:backgroundMark x1="80796" y1="17284" x2="80796" y2="17284"/>
                        <a14:backgroundMark x1="48946" y1="9053" x2="48946" y2="9053"/>
                        <a14:backgroundMark x1="47541" y1="10700" x2="47541" y2="10700"/>
                        <a14:backgroundMark x1="50117" y1="7819" x2="50117" y2="7819"/>
                        <a14:backgroundMark x1="50820" y1="7407" x2="50820" y2="7407"/>
                        <a14:backgroundMark x1="66979" y1="5350" x2="66979" y2="5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1041" r="2494" b="2084"/>
          <a:stretch/>
        </p:blipFill>
        <p:spPr bwMode="auto">
          <a:xfrm>
            <a:off x="820931" y="717630"/>
            <a:ext cx="2037094" cy="16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0" l="7273" r="94091">
                        <a14:foregroundMark x1="40455" y1="4508" x2="40455" y2="4508"/>
                        <a14:foregroundMark x1="50000" y1="10656" x2="50000" y2="10656"/>
                        <a14:foregroundMark x1="48182" y1="6557" x2="48182" y2="6557"/>
                        <a14:foregroundMark x1="47273" y1="10246" x2="47273" y2="10246"/>
                        <a14:foregroundMark x1="51818" y1="13525" x2="51818" y2="13525"/>
                        <a14:foregroundMark x1="60455" y1="13525" x2="60455" y2="13525"/>
                        <a14:foregroundMark x1="63182" y1="13934" x2="63182" y2="13934"/>
                        <a14:foregroundMark x1="70000" y1="40164" x2="70000" y2="40164"/>
                        <a14:foregroundMark x1="77273" y1="55738" x2="77273" y2="55738"/>
                        <a14:foregroundMark x1="90000" y1="64754" x2="90000" y2="65164"/>
                        <a14:foregroundMark x1="27727" y1="97541" x2="27727" y2="97541"/>
                        <a14:foregroundMark x1="56818" y1="5738" x2="56818" y2="5738"/>
                        <a14:foregroundMark x1="58182" y1="5738" x2="58182" y2="5738"/>
                        <a14:foregroundMark x1="71364" y1="24180" x2="71364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8" r="6071"/>
          <a:stretch/>
        </p:blipFill>
        <p:spPr bwMode="auto">
          <a:xfrm>
            <a:off x="3573961" y="697882"/>
            <a:ext cx="1334682" cy="170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4436" y="5219242"/>
            <a:ext cx="1545859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Onboard Computer</a:t>
            </a:r>
            <a:endParaRPr lang="en-US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076" y="2963948"/>
            <a:ext cx="1903898" cy="14137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5295" y="3147481"/>
            <a:ext cx="108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~3.5Kg </a:t>
            </a:r>
            <a:r>
              <a:rPr lang="it-IT" sz="1600" dirty="0">
                <a:latin typeface="+mj-lt"/>
              </a:rPr>
              <a:t>~11W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948" y="532964"/>
            <a:ext cx="5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40230" y="5329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71337" y="2407234"/>
            <a:ext cx="52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7327" y="419306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DPU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63273" y="2475781"/>
            <a:ext cx="333278" cy="41167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70337" y="2293730"/>
            <a:ext cx="552169" cy="5937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63672" y="3512486"/>
            <a:ext cx="689257" cy="2518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>
            <a:off x="2858025" y="4377733"/>
            <a:ext cx="0" cy="74024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27126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077" y="474226"/>
            <a:ext cx="709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DPU: Data Processing Unit - </a:t>
            </a:r>
            <a:r>
              <a:rPr lang="it-IT" sz="3600" dirty="0" smtClean="0"/>
              <a:t>software</a:t>
            </a:r>
            <a:endParaRPr lang="it-IT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7" y="1770673"/>
            <a:ext cx="5092762" cy="3993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4172" y="1501546"/>
            <a:ext cx="57557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overall </a:t>
            </a:r>
            <a:r>
              <a:rPr lang="en-US" dirty="0"/>
              <a:t>SW consists of two </a:t>
            </a:r>
            <a:r>
              <a:rPr lang="en-US" dirty="0" smtClean="0"/>
              <a:t>independent </a:t>
            </a:r>
            <a:r>
              <a:rPr lang="en-US" dirty="0"/>
              <a:t>executable SW images: </a:t>
            </a:r>
          </a:p>
          <a:p>
            <a:pPr marL="342900" indent="-342900">
              <a:buAutoNum type="alphaLcParenR"/>
            </a:pPr>
            <a:r>
              <a:rPr lang="en-US" dirty="0"/>
              <a:t>the BOOT SW (BSW) </a:t>
            </a:r>
            <a:r>
              <a:rPr lang="en-US" dirty="0" smtClean="0"/>
              <a:t> (non volatile memory)</a:t>
            </a:r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the Flight SW (FSW)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 smtClean="0"/>
              <a:t>BSW: HW initialization, processor and memory check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FSW: TC </a:t>
            </a:r>
            <a:r>
              <a:rPr lang="en-US" dirty="0"/>
              <a:t>validation and execution, TM, DPU and sensors’ state, tasks </a:t>
            </a:r>
            <a:r>
              <a:rPr lang="en-US" dirty="0" smtClean="0"/>
              <a:t>execution, scientific data processing</a:t>
            </a:r>
            <a:r>
              <a:rPr lang="en-US" dirty="0"/>
              <a:t>, exchange of information among the subsystems and between the DPU and S/C, etc...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126"/>
            <a:ext cx="620486" cy="6204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587" y="347730"/>
            <a:ext cx="86962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DPU: Data Processing Unit – data </a:t>
            </a:r>
            <a:r>
              <a:rPr lang="it-IT" sz="3600" dirty="0" err="1"/>
              <a:t>crunching</a:t>
            </a:r>
            <a:r>
              <a:rPr lang="it-IT" sz="3600" dirty="0"/>
              <a:t> </a:t>
            </a:r>
          </a:p>
          <a:p>
            <a:r>
              <a:rPr lang="it-IT" sz="3200" dirty="0" smtClean="0"/>
              <a:t>(</a:t>
            </a:r>
            <a:r>
              <a:rPr lang="it-IT" sz="3200" dirty="0" err="1"/>
              <a:t>lossless</a:t>
            </a:r>
            <a:r>
              <a:rPr lang="it-IT" sz="3200" dirty="0"/>
              <a:t> </a:t>
            </a:r>
            <a:r>
              <a:rPr lang="it-IT" sz="3200" dirty="0" err="1"/>
              <a:t>compression</a:t>
            </a:r>
            <a:r>
              <a:rPr lang="it-IT" sz="3200" dirty="0"/>
              <a:t>)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86052" y="1644786"/>
            <a:ext cx="8161629" cy="3723802"/>
            <a:chOff x="-7433" y="-120"/>
            <a:chExt cx="9424" cy="3427"/>
          </a:xfrm>
        </p:grpSpPr>
        <p:pic>
          <p:nvPicPr>
            <p:cNvPr id="7" name="Picture 18" descr="Screenshot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t="14441" b="11020"/>
            <a:stretch>
              <a:fillRect/>
            </a:stretch>
          </p:blipFill>
          <p:spPr bwMode="auto">
            <a:xfrm>
              <a:off x="-7433" y="-120"/>
              <a:ext cx="2832" cy="2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461" y="2447"/>
              <a:ext cx="53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core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377" y="2087"/>
              <a:ext cx="52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halo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065" y="2848"/>
              <a:ext cx="61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strahl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913" y="3014"/>
              <a:ext cx="214" cy="2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784" y="2995"/>
              <a:ext cx="34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chemeClr val="bg1"/>
                  </a:solidFill>
                </a:rPr>
                <a:t>B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524" y="1547317"/>
            <a:ext cx="2787060" cy="24328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1" y="1509675"/>
            <a:ext cx="5442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e.g. EAS: </a:t>
            </a:r>
          </a:p>
          <a:p>
            <a:r>
              <a:rPr lang="it-IT" sz="2400" dirty="0" smtClean="0"/>
              <a:t>VDF </a:t>
            </a:r>
            <a:r>
              <a:rPr lang="it-IT" sz="2400" dirty="0" err="1"/>
              <a:t>acquired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cube of </a:t>
            </a:r>
            <a:r>
              <a:rPr lang="it-IT" sz="2400" dirty="0" err="1"/>
              <a:t>counts</a:t>
            </a:r>
            <a:r>
              <a:rPr lang="it-IT" sz="2400" dirty="0"/>
              <a:t> </a:t>
            </a:r>
            <a:r>
              <a:rPr lang="it-IT" sz="2400" dirty="0" err="1"/>
              <a:t>whose</a:t>
            </a:r>
            <a:r>
              <a:rPr lang="it-IT" sz="2400" dirty="0"/>
              <a:t> </a:t>
            </a:r>
            <a:r>
              <a:rPr lang="it-IT" sz="2400" dirty="0" err="1"/>
              <a:t>dimensions</a:t>
            </a:r>
            <a:r>
              <a:rPr lang="it-IT" sz="2400" dirty="0"/>
              <a:t> are: </a:t>
            </a:r>
            <a:r>
              <a:rPr lang="it-IT" sz="2400" dirty="0">
                <a:sym typeface="Symbol" panose="05050102010706020507" pitchFamily="18" charset="2"/>
              </a:rPr>
              <a:t>, E, 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 </a:t>
            </a:r>
            <a:endParaRPr lang="it-IT" sz="2400" dirty="0" smtClean="0">
              <a:sym typeface="Symbol" panose="05050102010706020507" pitchFamily="18" charset="2"/>
            </a:endParaRPr>
          </a:p>
          <a:p>
            <a:endParaRPr lang="it-IT" sz="2400" dirty="0">
              <a:sym typeface="Symbol" panose="05050102010706020507" pitchFamily="18" charset="2"/>
            </a:endParaRPr>
          </a:p>
          <a:p>
            <a:endParaRPr lang="it-IT" sz="2400" dirty="0" smtClean="0">
              <a:sym typeface="Symbol" panose="05050102010706020507" pitchFamily="18" charset="2"/>
            </a:endParaRPr>
          </a:p>
          <a:p>
            <a:r>
              <a:rPr lang="it-IT" sz="2400" dirty="0" smtClean="0">
                <a:sym typeface="Symbol" panose="05050102010706020507" pitchFamily="18" charset="2"/>
              </a:rPr>
              <a:t>and </a:t>
            </a:r>
            <a:r>
              <a:rPr lang="it-IT" sz="2400" dirty="0" err="1">
                <a:sym typeface="Symbol" panose="05050102010706020507" pitchFamily="18" charset="2"/>
              </a:rPr>
              <a:t>stored</a:t>
            </a:r>
            <a:r>
              <a:rPr lang="it-IT" sz="2400" dirty="0">
                <a:sym typeface="Symbol" panose="05050102010706020507" pitchFamily="18" charset="2"/>
              </a:rPr>
              <a:t> in a </a:t>
            </a:r>
            <a:r>
              <a:rPr lang="it-IT" sz="2400" dirty="0" err="1">
                <a:sym typeface="Symbol" panose="05050102010706020507" pitchFamily="18" charset="2"/>
              </a:rPr>
              <a:t>one</a:t>
            </a:r>
            <a:r>
              <a:rPr lang="it-IT" sz="2400" dirty="0">
                <a:sym typeface="Symbol" panose="05050102010706020507" pitchFamily="18" charset="2"/>
              </a:rPr>
              <a:t> </a:t>
            </a:r>
            <a:r>
              <a:rPr lang="it-IT" sz="2400" dirty="0" err="1">
                <a:sym typeface="Symbol" panose="05050102010706020507" pitchFamily="18" charset="2"/>
              </a:rPr>
              <a:t>dimensional</a:t>
            </a:r>
            <a:r>
              <a:rPr lang="it-IT" sz="2400" dirty="0">
                <a:sym typeface="Symbol" panose="05050102010706020507" pitchFamily="18" charset="2"/>
              </a:rPr>
              <a:t> array (</a:t>
            </a:r>
            <a:r>
              <a:rPr lang="it-IT" sz="2400" dirty="0" err="1">
                <a:sym typeface="Symbol" panose="05050102010706020507" pitchFamily="18" charset="2"/>
              </a:rPr>
              <a:t>rolling</a:t>
            </a:r>
            <a:r>
              <a:rPr lang="it-IT" sz="2400" dirty="0">
                <a:sym typeface="Symbol" panose="05050102010706020507" pitchFamily="18" charset="2"/>
              </a:rPr>
              <a:t> buffer) to be </a:t>
            </a:r>
            <a:r>
              <a:rPr lang="it-IT" sz="2400" dirty="0" err="1">
                <a:sym typeface="Symbol" panose="05050102010706020507" pitchFamily="18" charset="2"/>
              </a:rPr>
              <a:t>compressed</a:t>
            </a:r>
            <a:endParaRPr lang="it-IT" sz="2400" dirty="0"/>
          </a:p>
        </p:txBody>
      </p:sp>
      <p:sp>
        <p:nvSpPr>
          <p:cNvPr id="14" name="Right Arrow 13"/>
          <p:cNvSpPr/>
          <p:nvPr/>
        </p:nvSpPr>
        <p:spPr>
          <a:xfrm>
            <a:off x="4730132" y="2745582"/>
            <a:ext cx="2347783" cy="54369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786052" y="4380825"/>
            <a:ext cx="109705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Best </a:t>
            </a:r>
            <a:r>
              <a:rPr lang="it-IT" sz="2000" dirty="0" err="1"/>
              <a:t>compression</a:t>
            </a:r>
            <a:r>
              <a:rPr lang="it-IT" sz="2000" dirty="0"/>
              <a:t> ratio </a:t>
            </a:r>
            <a:r>
              <a:rPr lang="it-IT" sz="2000" dirty="0" err="1"/>
              <a:t>reached</a:t>
            </a:r>
            <a:r>
              <a:rPr lang="it-IT" sz="2000" dirty="0"/>
              <a:t> </a:t>
            </a:r>
            <a:r>
              <a:rPr lang="it-IT" sz="2000" dirty="0" err="1"/>
              <a:t>reorganizing</a:t>
            </a:r>
            <a:r>
              <a:rPr lang="it-IT" sz="2000" dirty="0"/>
              <a:t> the </a:t>
            </a:r>
            <a:r>
              <a:rPr lang="it-IT" sz="2000" dirty="0" err="1"/>
              <a:t>acquisition</a:t>
            </a:r>
            <a:r>
              <a:rPr lang="it-IT" sz="2000" dirty="0"/>
              <a:t> </a:t>
            </a:r>
            <a:r>
              <a:rPr lang="it-IT" sz="2000" dirty="0" err="1"/>
              <a:t>sequence</a:t>
            </a:r>
            <a:r>
              <a:rPr lang="it-IT" sz="2000" dirty="0"/>
              <a:t> (</a:t>
            </a:r>
            <a:r>
              <a:rPr lang="it-IT" sz="2000" dirty="0">
                <a:sym typeface="Symbol" panose="05050102010706020507" pitchFamily="18" charset="2"/>
              </a:rPr>
              <a:t>, E,  → E, </a:t>
            </a:r>
            <a:r>
              <a:rPr lang="it-IT" sz="2000" dirty="0" smtClean="0">
                <a:sym typeface="Symbol" panose="05050102010706020507" pitchFamily="18" charset="2"/>
              </a:rPr>
              <a:t>, </a:t>
            </a:r>
            <a:r>
              <a:rPr lang="it-IT" sz="2000" dirty="0">
                <a:sym typeface="Symbol" panose="05050102010706020507" pitchFamily="18" charset="2"/>
              </a:rPr>
              <a:t></a:t>
            </a:r>
            <a:r>
              <a:rPr lang="it-IT" sz="2000" dirty="0" smtClean="0"/>
              <a:t>) </a:t>
            </a:r>
            <a:r>
              <a:rPr lang="it-IT" sz="2000" dirty="0"/>
              <a:t>in </a:t>
            </a:r>
            <a:r>
              <a:rPr lang="it-IT" sz="2000" dirty="0" err="1"/>
              <a:t>order</a:t>
            </a:r>
            <a:r>
              <a:rPr lang="it-IT" sz="2000" dirty="0"/>
              <a:t> to reduce </a:t>
            </a:r>
            <a:r>
              <a:rPr lang="it-IT" sz="2000" dirty="0" err="1"/>
              <a:t>jumps</a:t>
            </a:r>
            <a:r>
              <a:rPr lang="it-IT" sz="2000" dirty="0"/>
              <a:t> in the </a:t>
            </a:r>
            <a:r>
              <a:rPr lang="it-IT" sz="2000" dirty="0" err="1"/>
              <a:t>sequence</a:t>
            </a:r>
            <a:r>
              <a:rPr lang="it-IT" sz="2000" dirty="0"/>
              <a:t> (10% gain) and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applying</a:t>
            </a:r>
            <a:r>
              <a:rPr lang="it-IT" sz="2000" dirty="0"/>
              <a:t> </a:t>
            </a:r>
            <a:r>
              <a:rPr lang="it-IT" sz="2000" dirty="0" smtClean="0"/>
              <a:t>a </a:t>
            </a:r>
            <a:r>
              <a:rPr lang="it-IT" sz="2000" dirty="0" err="1" smtClean="0"/>
              <a:t>reordering</a:t>
            </a:r>
            <a:r>
              <a:rPr lang="it-IT" sz="2000" dirty="0" smtClean="0"/>
              <a:t> </a:t>
            </a:r>
            <a:r>
              <a:rPr lang="it-IT" sz="2000" dirty="0" err="1"/>
              <a:t>mechanism</a:t>
            </a:r>
            <a:r>
              <a:rPr lang="it-IT" sz="2000" dirty="0"/>
              <a:t> to </a:t>
            </a:r>
            <a:r>
              <a:rPr lang="it-IT" sz="2000" dirty="0" err="1"/>
              <a:t>assure</a:t>
            </a:r>
            <a:r>
              <a:rPr lang="it-IT" sz="2000" dirty="0"/>
              <a:t> the </a:t>
            </a:r>
            <a:r>
              <a:rPr lang="it-IT" sz="2000" dirty="0" err="1"/>
              <a:t>highest</a:t>
            </a:r>
            <a:r>
              <a:rPr lang="it-IT" sz="2000" dirty="0"/>
              <a:t> </a:t>
            </a:r>
            <a:r>
              <a:rPr lang="it-IT" sz="2000" dirty="0" err="1"/>
              <a:t>degree</a:t>
            </a:r>
            <a:r>
              <a:rPr lang="it-IT" sz="2000" dirty="0"/>
              <a:t> of </a:t>
            </a:r>
            <a:r>
              <a:rPr lang="it-IT" sz="2000" dirty="0" err="1"/>
              <a:t>spatial</a:t>
            </a:r>
            <a:r>
              <a:rPr lang="it-IT" sz="2000" dirty="0"/>
              <a:t> </a:t>
            </a:r>
            <a:r>
              <a:rPr lang="it-IT" sz="2000" dirty="0" err="1"/>
              <a:t>continuity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</a:t>
            </a:r>
            <a:r>
              <a:rPr lang="it-IT" sz="2000" dirty="0" err="1"/>
              <a:t>contiguous</a:t>
            </a:r>
            <a:r>
              <a:rPr lang="it-IT" sz="2000" dirty="0"/>
              <a:t> </a:t>
            </a:r>
            <a:r>
              <a:rPr lang="it-IT" sz="2000" dirty="0" err="1"/>
              <a:t>samples</a:t>
            </a:r>
            <a:r>
              <a:rPr lang="it-IT" sz="2000" dirty="0"/>
              <a:t> (17% gain)</a:t>
            </a:r>
          </a:p>
          <a:p>
            <a:endParaRPr lang="it-IT" sz="2000" dirty="0"/>
          </a:p>
          <a:p>
            <a:r>
              <a:rPr lang="en-US" sz="2000" dirty="0"/>
              <a:t>EAS  CR*……………………..1.9 </a:t>
            </a:r>
            <a:r>
              <a:rPr lang="en-US" sz="2000" dirty="0">
                <a:sym typeface="Symbol" panose="05050102010706020507" pitchFamily="18" charset="2"/>
              </a:rPr>
              <a:t></a:t>
            </a:r>
            <a:r>
              <a:rPr lang="en-US" sz="2000" dirty="0"/>
              <a:t> 12.1</a:t>
            </a:r>
          </a:p>
          <a:p>
            <a:r>
              <a:rPr lang="en-US" sz="2000" dirty="0"/>
              <a:t>PAS  CR*……………………..3.4 </a:t>
            </a:r>
            <a:r>
              <a:rPr lang="en-US" sz="2000" dirty="0">
                <a:sym typeface="Symbol" panose="05050102010706020507" pitchFamily="18" charset="2"/>
              </a:rPr>
              <a:t></a:t>
            </a:r>
            <a:r>
              <a:rPr lang="en-US" sz="2000" dirty="0"/>
              <a:t> 17.5</a:t>
            </a:r>
          </a:p>
          <a:p>
            <a:endParaRPr lang="en-US" sz="1600" dirty="0"/>
          </a:p>
          <a:p>
            <a:r>
              <a:rPr lang="en-US" sz="1400" dirty="0"/>
              <a:t>*) depending on data product</a:t>
            </a:r>
            <a:endParaRPr lang="it-IT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7126"/>
            <a:ext cx="620486" cy="620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019" y="380426"/>
            <a:ext cx="8617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DPU: Data Processing Unit – data </a:t>
            </a:r>
            <a:r>
              <a:rPr lang="it-IT" sz="3600" dirty="0" err="1"/>
              <a:t>crunching</a:t>
            </a:r>
            <a:r>
              <a:rPr lang="it-IT" sz="3600" dirty="0"/>
              <a:t> </a:t>
            </a:r>
          </a:p>
          <a:p>
            <a:r>
              <a:rPr lang="it-IT" sz="3600" dirty="0" smtClean="0"/>
              <a:t>(</a:t>
            </a:r>
            <a:r>
              <a:rPr lang="it-IT" sz="3600" dirty="0" err="1"/>
              <a:t>moments</a:t>
            </a:r>
            <a:r>
              <a:rPr lang="it-IT" sz="3600" dirty="0"/>
              <a:t>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257" y="2180215"/>
            <a:ext cx="4188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Scientific</a:t>
            </a:r>
            <a:r>
              <a:rPr lang="it-IT" sz="2000" dirty="0"/>
              <a:t> Data Processing Software (SDPSW) i</a:t>
            </a:r>
            <a:r>
              <a:rPr lang="en-US" sz="2000" dirty="0"/>
              <a:t>s the component of the FSW in charge of processing data collected by EAS (1 and 2) and PAS sensors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24" y="2180215"/>
            <a:ext cx="3241476" cy="3928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03519" y="2180215"/>
            <a:ext cx="3055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N    =    </a:t>
            </a:r>
            <a:r>
              <a:rPr lang="it-IT" sz="2000" dirty="0" err="1"/>
              <a:t>number</a:t>
            </a:r>
            <a:r>
              <a:rPr lang="it-IT" sz="2000" dirty="0"/>
              <a:t> </a:t>
            </a:r>
            <a:r>
              <a:rPr lang="it-IT" sz="2000" dirty="0" err="1"/>
              <a:t>density</a:t>
            </a:r>
            <a:endParaRPr lang="it-IT" sz="2000" dirty="0"/>
          </a:p>
          <a:p>
            <a:r>
              <a:rPr lang="it-IT" sz="2000" dirty="0"/>
              <a:t>NV  =    </a:t>
            </a:r>
            <a:r>
              <a:rPr lang="it-IT" sz="2000" dirty="0" err="1"/>
              <a:t>number</a:t>
            </a:r>
            <a:r>
              <a:rPr lang="it-IT" sz="2000" dirty="0"/>
              <a:t> </a:t>
            </a:r>
            <a:r>
              <a:rPr lang="it-IT" sz="2000" dirty="0" err="1"/>
              <a:t>flux</a:t>
            </a:r>
            <a:r>
              <a:rPr lang="it-IT" sz="2000" dirty="0"/>
              <a:t> </a:t>
            </a:r>
            <a:r>
              <a:rPr lang="it-IT" sz="2000" dirty="0" err="1"/>
              <a:t>density</a:t>
            </a:r>
            <a:endParaRPr lang="it-IT" sz="2000" dirty="0"/>
          </a:p>
          <a:p>
            <a:pPr marL="285750" indent="-285750">
              <a:buFont typeface="Symbol" panose="05050102010706020507" pitchFamily="18" charset="2"/>
              <a:buChar char="P"/>
            </a:pPr>
            <a:r>
              <a:rPr lang="it-IT" sz="2000" dirty="0">
                <a:sym typeface="Symbol" panose="05050102010706020507" pitchFamily="18" charset="2"/>
              </a:rPr>
              <a:t>  =    pressure </a:t>
            </a:r>
            <a:r>
              <a:rPr lang="it-IT" sz="2000" dirty="0" err="1">
                <a:sym typeface="Symbol" panose="05050102010706020507" pitchFamily="18" charset="2"/>
              </a:rPr>
              <a:t>tensor</a:t>
            </a:r>
            <a:endParaRPr lang="it-IT" sz="2000" dirty="0">
              <a:sym typeface="Symbol" panose="05050102010706020507" pitchFamily="18" charset="2"/>
            </a:endParaRPr>
          </a:p>
          <a:p>
            <a:r>
              <a:rPr lang="it-IT" sz="2000" dirty="0">
                <a:sym typeface="Symbol" panose="05050102010706020507" pitchFamily="18" charset="2"/>
              </a:rPr>
              <a:t>Q     =    </a:t>
            </a:r>
            <a:r>
              <a:rPr lang="it-IT" sz="2000" dirty="0" err="1">
                <a:sym typeface="Symbol" panose="05050102010706020507" pitchFamily="18" charset="2"/>
              </a:rPr>
              <a:t>heat</a:t>
            </a:r>
            <a:r>
              <a:rPr lang="it-IT" sz="2000" dirty="0">
                <a:sym typeface="Symbol" panose="05050102010706020507" pitchFamily="18" charset="2"/>
              </a:rPr>
              <a:t> </a:t>
            </a:r>
            <a:r>
              <a:rPr lang="it-IT" sz="2000" dirty="0" err="1">
                <a:sym typeface="Symbol" panose="05050102010706020507" pitchFamily="18" charset="2"/>
              </a:rPr>
              <a:t>flux</a:t>
            </a:r>
            <a:endParaRPr lang="it-IT" sz="2000" dirty="0">
              <a:sym typeface="Symbol" panose="05050102010706020507" pitchFamily="18" charset="2"/>
            </a:endParaRPr>
          </a:p>
          <a:p>
            <a:endParaRPr lang="it-IT" sz="2000" dirty="0">
              <a:sym typeface="Symbol" panose="05050102010706020507" pitchFamily="18" charset="2"/>
            </a:endParaRPr>
          </a:p>
          <a:p>
            <a:r>
              <a:rPr lang="it-IT" sz="2000" dirty="0" err="1">
                <a:sym typeface="Symbol" panose="05050102010706020507" pitchFamily="18" charset="2"/>
              </a:rPr>
              <a:t>only</a:t>
            </a:r>
            <a:r>
              <a:rPr lang="it-IT" sz="2000" dirty="0">
                <a:sym typeface="Symbol" panose="05050102010706020507" pitchFamily="18" charset="2"/>
              </a:rPr>
              <a:t> 13 </a:t>
            </a:r>
            <a:r>
              <a:rPr lang="it-IT" sz="2000" dirty="0" err="1">
                <a:sym typeface="Symbol" panose="05050102010706020507" pitchFamily="18" charset="2"/>
              </a:rPr>
              <a:t>parameters</a:t>
            </a:r>
            <a:endParaRPr lang="it-I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126"/>
            <a:ext cx="620486" cy="620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125" y="390212"/>
            <a:ext cx="1067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DPU: Data Processing Unit – the BK </a:t>
            </a:r>
            <a:r>
              <a:rPr lang="it-IT" sz="3600" dirty="0" err="1" smtClean="0"/>
              <a:t>algorithm</a:t>
            </a:r>
            <a:r>
              <a:rPr lang="it-IT" sz="3600" dirty="0" smtClean="0"/>
              <a:t> (BKA)  1/2</a:t>
            </a:r>
            <a:endParaRPr lang="it-I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44785" y="1564254"/>
            <a:ext cx="4972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book-keeping algorithm </a:t>
            </a:r>
            <a:r>
              <a:rPr lang="en-US" sz="2800" dirty="0" smtClean="0">
                <a:latin typeface="+mj-lt"/>
              </a:rPr>
              <a:t>(CJO) </a:t>
            </a:r>
            <a:r>
              <a:rPr lang="en-US" sz="2800" dirty="0">
                <a:latin typeface="+mj-lt"/>
              </a:rPr>
              <a:t>is </a:t>
            </a:r>
            <a:r>
              <a:rPr lang="en-US" sz="2800" dirty="0" smtClean="0">
                <a:latin typeface="+mj-lt"/>
              </a:rPr>
              <a:t>a completely autonomous </a:t>
            </a:r>
            <a:r>
              <a:rPr lang="en-US" sz="2800" dirty="0">
                <a:latin typeface="+mj-lt"/>
              </a:rPr>
              <a:t>software </a:t>
            </a:r>
            <a:r>
              <a:rPr lang="en-US" sz="2800" dirty="0" smtClean="0">
                <a:latin typeface="+mj-lt"/>
              </a:rPr>
              <a:t>tool </a:t>
            </a:r>
            <a:r>
              <a:rPr lang="en-US" sz="2800" dirty="0">
                <a:latin typeface="+mj-lt"/>
              </a:rPr>
              <a:t>to monitor and control the amount of </a:t>
            </a:r>
            <a:r>
              <a:rPr lang="en-US" sz="2800" dirty="0" smtClean="0">
                <a:latin typeface="+mj-lt"/>
              </a:rPr>
              <a:t>BM produced </a:t>
            </a:r>
            <a:r>
              <a:rPr lang="it-IT" sz="2800" dirty="0" err="1" smtClean="0">
                <a:latin typeface="+mj-lt"/>
              </a:rPr>
              <a:t>along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>
                <a:latin typeface="+mj-lt"/>
              </a:rPr>
              <a:t>the </a:t>
            </a:r>
            <a:r>
              <a:rPr lang="it-IT" sz="2800" dirty="0" err="1">
                <a:latin typeface="+mj-lt"/>
              </a:rPr>
              <a:t>orbit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by </a:t>
            </a:r>
            <a:r>
              <a:rPr lang="it-IT" sz="2800" dirty="0" err="1">
                <a:latin typeface="+mj-lt"/>
              </a:rPr>
              <a:t>each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sensor</a:t>
            </a:r>
            <a:r>
              <a:rPr lang="it-IT" sz="2800" dirty="0">
                <a:latin typeface="+mj-lt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126"/>
            <a:ext cx="620486" cy="620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8" y="1175323"/>
            <a:ext cx="6811557" cy="52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5004" y="1249170"/>
            <a:ext cx="10748513" cy="519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11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 charset="0"/>
              </a:rPr>
              <a:t>The DPU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successfully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completed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commissioning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without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any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problem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detected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then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started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the cruise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phase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June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0411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0000"/>
              </a:solidFill>
              <a:latin typeface="Arial" charset="0"/>
            </a:endParaRPr>
          </a:p>
          <a:p>
            <a:pPr marL="20411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Since then the DPU has operated successfully for a total of about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2473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hours:</a:t>
            </a:r>
          </a:p>
          <a:p>
            <a:pPr marL="661320" lvl="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More than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9860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commands received and </a:t>
            </a:r>
            <a:r>
              <a:rPr lang="en-GB" sz="1600" dirty="0">
                <a:solidFill>
                  <a:srgbClr val="000000"/>
                </a:solidFill>
                <a:latin typeface="Arial" charset="0"/>
              </a:rPr>
              <a:t>handled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(executed or rejected)</a:t>
            </a:r>
          </a:p>
          <a:p>
            <a:pPr marL="661320" lvl="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More than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71218160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Service 20 received and </a:t>
            </a:r>
            <a:r>
              <a:rPr lang="en-GB" sz="1600" dirty="0">
                <a:solidFill>
                  <a:srgbClr val="000000"/>
                </a:solidFill>
                <a:latin typeface="Arial" charset="0"/>
              </a:rPr>
              <a:t>handled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(routed to the sensors)</a:t>
            </a:r>
          </a:p>
          <a:p>
            <a:pPr marL="661320" lvl="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More than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5148525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of TM packets generated (HK, Report and Event TM)</a:t>
            </a:r>
          </a:p>
          <a:p>
            <a:pPr marL="661320" lvl="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More than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6352100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of Science TM packets generated</a:t>
            </a:r>
          </a:p>
          <a:p>
            <a:pPr marL="661320" lvl="1" indent="-204111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244933" indent="-244933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re are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two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main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issues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detected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operative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phase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702143" lvl="1" indent="-244933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Spontaneous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DPU </a:t>
            </a:r>
            <a:r>
              <a:rPr lang="it-IT" sz="1600" dirty="0" err="1">
                <a:solidFill>
                  <a:srgbClr val="000000"/>
                </a:solidFill>
                <a:latin typeface="Arial" charset="0"/>
              </a:rPr>
              <a:t>Reboot</a:t>
            </a:r>
            <a:r>
              <a:rPr lang="it-IT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(9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July, 30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September, 19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October, 28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October)</a:t>
            </a:r>
          </a:p>
          <a:p>
            <a:pPr marL="702143" lvl="1" indent="-244933" defTabSz="653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DPU not responsive for 5ms </a:t>
            </a:r>
            <a:r>
              <a:rPr lang="en-GB" sz="1600" dirty="0">
                <a:solidFill>
                  <a:srgbClr val="000000"/>
                </a:solidFill>
                <a:latin typeface="Arial" charset="0"/>
              </a:rPr>
              <a:t>with the transmission of the TC_ERR_LOG_DUMP command. This issue occurred 3 times at mid August at 23.59, the command was banned from the timeline. </a:t>
            </a:r>
            <a:r>
              <a:rPr lang="en-US" sz="1286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86" dirty="0">
                <a:solidFill>
                  <a:srgbClr val="000000"/>
                </a:solidFill>
                <a:latin typeface="Arial" charset="0"/>
              </a:rPr>
            </a:br>
            <a:endParaRPr lang="en-US" sz="1286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657940" y="877628"/>
            <a:ext cx="6729855" cy="28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286" tIns="32143" rIns="64286" bIns="32143"/>
          <a:lstStyle/>
          <a:p>
            <a:pPr marL="245062" indent="-244548" algn="ctr" defTabSz="653156" fontAlgn="base">
              <a:spcBef>
                <a:spcPct val="0"/>
              </a:spcBef>
              <a:spcAft>
                <a:spcPct val="0"/>
              </a:spcAft>
            </a:pPr>
            <a:r>
              <a:rPr lang="it-IT" sz="257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DPU Status</a:t>
            </a:r>
          </a:p>
          <a:p>
            <a:pPr marL="245062" indent="-244548" defTabSz="653156" fontAlgn="base">
              <a:spcBef>
                <a:spcPct val="0"/>
              </a:spcBef>
              <a:spcAft>
                <a:spcPct val="0"/>
              </a:spcAft>
            </a:pPr>
            <a:endParaRPr lang="it-IT" sz="1286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11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Struttura predefinita">
  <a:themeElements>
    <a:clrScheme name="12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550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Office Theme</vt:lpstr>
      <vt:lpstr>12_Struttura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bruno</dc:creator>
  <cp:lastModifiedBy>roberto bruno</cp:lastModifiedBy>
  <cp:revision>37</cp:revision>
  <dcterms:created xsi:type="dcterms:W3CDTF">2020-10-28T15:04:58Z</dcterms:created>
  <dcterms:modified xsi:type="dcterms:W3CDTF">2020-10-29T14:54:45Z</dcterms:modified>
</cp:coreProperties>
</file>