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2"/>
  </p:notesMasterIdLst>
  <p:handoutMasterIdLst>
    <p:handoutMasterId r:id="rId13"/>
  </p:handoutMasterIdLst>
  <p:sldIdLst>
    <p:sldId id="365" r:id="rId2"/>
    <p:sldId id="367" r:id="rId3"/>
    <p:sldId id="368" r:id="rId4"/>
    <p:sldId id="371" r:id="rId5"/>
    <p:sldId id="373" r:id="rId6"/>
    <p:sldId id="374" r:id="rId7"/>
    <p:sldId id="372" r:id="rId8"/>
    <p:sldId id="361" r:id="rId9"/>
    <p:sldId id="363" r:id="rId10"/>
    <p:sldId id="364" r:id="rId11"/>
  </p:sldIdLst>
  <p:sldSz cx="9144000" cy="6858000" type="screen4x3"/>
  <p:notesSz cx="7099300" cy="10234613"/>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2A38"/>
    <a:srgbClr val="7E0000"/>
    <a:srgbClr val="080808"/>
    <a:srgbClr val="0D2961"/>
    <a:srgbClr val="00324B"/>
    <a:srgbClr val="123A8A"/>
    <a:srgbClr val="010203"/>
    <a:srgbClr val="1544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40" autoAdjust="0"/>
    <p:restoredTop sz="99757" autoAdjust="0"/>
  </p:normalViewPr>
  <p:slideViewPr>
    <p:cSldViewPr>
      <p:cViewPr varScale="1">
        <p:scale>
          <a:sx n="64" d="100"/>
          <a:sy n="64" d="100"/>
        </p:scale>
        <p:origin x="1536" y="5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4" d="100"/>
          <a:sy n="74" d="100"/>
        </p:scale>
        <p:origin x="-2184" y="-102"/>
      </p:cViewPr>
      <p:guideLst>
        <p:guide orient="horz" pos="3224"/>
        <p:guide pos="223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4988" cy="511175"/>
          </a:xfrm>
          <a:prstGeom prst="rect">
            <a:avLst/>
          </a:prstGeom>
        </p:spPr>
        <p:txBody>
          <a:bodyPr vert="horz" lIns="95381" tIns="47691" rIns="95381" bIns="47691" rtlCol="0"/>
          <a:lstStyle>
            <a:lvl1pPr algn="l" eaLnBrk="0" hangingPunct="0">
              <a:defRPr sz="1300"/>
            </a:lvl1pPr>
          </a:lstStyle>
          <a:p>
            <a:pPr>
              <a:defRPr/>
            </a:pPr>
            <a:endParaRPr lang="it-IT"/>
          </a:p>
        </p:txBody>
      </p:sp>
      <p:sp>
        <p:nvSpPr>
          <p:cNvPr id="3" name="Segnaposto data 2"/>
          <p:cNvSpPr>
            <a:spLocks noGrp="1"/>
          </p:cNvSpPr>
          <p:nvPr>
            <p:ph type="dt" sz="quarter" idx="1"/>
          </p:nvPr>
        </p:nvSpPr>
        <p:spPr>
          <a:xfrm>
            <a:off x="4021138" y="0"/>
            <a:ext cx="3076575" cy="511175"/>
          </a:xfrm>
          <a:prstGeom prst="rect">
            <a:avLst/>
          </a:prstGeom>
        </p:spPr>
        <p:txBody>
          <a:bodyPr vert="horz" lIns="95381" tIns="47691" rIns="95381" bIns="47691" rtlCol="0"/>
          <a:lstStyle>
            <a:lvl1pPr algn="r" eaLnBrk="0" hangingPunct="0">
              <a:defRPr sz="1300"/>
            </a:lvl1pPr>
          </a:lstStyle>
          <a:p>
            <a:pPr>
              <a:defRPr/>
            </a:pPr>
            <a:fld id="{0C5C5CBD-7940-484E-A3C4-866B12F67D15}" type="datetimeFigureOut">
              <a:rPr lang="it-IT"/>
              <a:pPr>
                <a:defRPr/>
              </a:pPr>
              <a:t>09/02/2022</a:t>
            </a:fld>
            <a:endParaRPr lang="it-IT"/>
          </a:p>
        </p:txBody>
      </p:sp>
      <p:sp>
        <p:nvSpPr>
          <p:cNvPr id="4" name="Segnaposto piè di pagina 3"/>
          <p:cNvSpPr>
            <a:spLocks noGrp="1"/>
          </p:cNvSpPr>
          <p:nvPr>
            <p:ph type="ftr" sz="quarter" idx="2"/>
          </p:nvPr>
        </p:nvSpPr>
        <p:spPr>
          <a:xfrm>
            <a:off x="0" y="9721850"/>
            <a:ext cx="3074988" cy="511175"/>
          </a:xfrm>
          <a:prstGeom prst="rect">
            <a:avLst/>
          </a:prstGeom>
        </p:spPr>
        <p:txBody>
          <a:bodyPr vert="horz" lIns="95381" tIns="47691" rIns="95381" bIns="47691" rtlCol="0" anchor="b"/>
          <a:lstStyle>
            <a:lvl1pPr algn="l" eaLnBrk="0" hangingPunct="0">
              <a:defRPr sz="1300"/>
            </a:lvl1pPr>
          </a:lstStyle>
          <a:p>
            <a:pPr>
              <a:defRPr/>
            </a:pPr>
            <a:endParaRPr lang="it-IT"/>
          </a:p>
        </p:txBody>
      </p:sp>
      <p:sp>
        <p:nvSpPr>
          <p:cNvPr id="5" name="Segnaposto numero diapositiva 4"/>
          <p:cNvSpPr>
            <a:spLocks noGrp="1"/>
          </p:cNvSpPr>
          <p:nvPr>
            <p:ph type="sldNum" sz="quarter" idx="3"/>
          </p:nvPr>
        </p:nvSpPr>
        <p:spPr>
          <a:xfrm>
            <a:off x="4021138" y="9721850"/>
            <a:ext cx="3076575" cy="511175"/>
          </a:xfrm>
          <a:prstGeom prst="rect">
            <a:avLst/>
          </a:prstGeom>
        </p:spPr>
        <p:txBody>
          <a:bodyPr vert="horz" lIns="95381" tIns="47691" rIns="95381" bIns="47691" rtlCol="0" anchor="b"/>
          <a:lstStyle>
            <a:lvl1pPr algn="r" eaLnBrk="0" hangingPunct="0">
              <a:defRPr sz="1300"/>
            </a:lvl1pPr>
          </a:lstStyle>
          <a:p>
            <a:pPr>
              <a:defRPr/>
            </a:pPr>
            <a:fld id="{853C0E16-8F1E-4CD8-B8B8-A4994B6ED8B2}" type="slidenum">
              <a:rPr lang="it-IT"/>
              <a:pPr>
                <a:defRPr/>
              </a:pPr>
              <a:t>‹N›</a:t>
            </a:fld>
            <a:endParaRPr 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74988" cy="511175"/>
          </a:xfrm>
          <a:prstGeom prst="rect">
            <a:avLst/>
          </a:prstGeom>
          <a:noFill/>
          <a:ln w="9525">
            <a:noFill/>
            <a:miter lim="800000"/>
            <a:headEnd/>
            <a:tailEnd/>
          </a:ln>
        </p:spPr>
        <p:txBody>
          <a:bodyPr vert="horz" wrap="square" lIns="99030" tIns="49515" rIns="99030" bIns="49515" numCol="1" anchor="t" anchorCtr="0" compatLnSpc="1">
            <a:prstTxWarp prst="textNoShape">
              <a:avLst/>
            </a:prstTxWarp>
          </a:bodyPr>
          <a:lstStyle>
            <a:lvl1pPr defTabSz="990516" eaLnBrk="1" hangingPunct="1">
              <a:defRPr sz="1300">
                <a:latin typeface="Arial" pitchFamily="34" charset="0"/>
              </a:defRPr>
            </a:lvl1pPr>
          </a:lstStyle>
          <a:p>
            <a:pPr>
              <a:defRPr/>
            </a:pPr>
            <a:endParaRPr lang="it-IT"/>
          </a:p>
        </p:txBody>
      </p:sp>
      <p:sp>
        <p:nvSpPr>
          <p:cNvPr id="11267" name="Rectangle 3"/>
          <p:cNvSpPr>
            <a:spLocks noGrp="1" noChangeArrowheads="1"/>
          </p:cNvSpPr>
          <p:nvPr>
            <p:ph type="dt" idx="1"/>
          </p:nvPr>
        </p:nvSpPr>
        <p:spPr bwMode="auto">
          <a:xfrm>
            <a:off x="4024313" y="0"/>
            <a:ext cx="3074987" cy="511175"/>
          </a:xfrm>
          <a:prstGeom prst="rect">
            <a:avLst/>
          </a:prstGeom>
          <a:noFill/>
          <a:ln w="9525">
            <a:noFill/>
            <a:miter lim="800000"/>
            <a:headEnd/>
            <a:tailEnd/>
          </a:ln>
        </p:spPr>
        <p:txBody>
          <a:bodyPr vert="horz" wrap="square" lIns="99030" tIns="49515" rIns="99030" bIns="49515" numCol="1" anchor="t" anchorCtr="0" compatLnSpc="1">
            <a:prstTxWarp prst="textNoShape">
              <a:avLst/>
            </a:prstTxWarp>
          </a:bodyPr>
          <a:lstStyle>
            <a:lvl1pPr algn="r" defTabSz="990516" eaLnBrk="1" hangingPunct="1">
              <a:defRPr sz="1300">
                <a:latin typeface="Arial" pitchFamily="34" charset="0"/>
              </a:defRPr>
            </a:lvl1pPr>
          </a:lstStyle>
          <a:p>
            <a:pPr>
              <a:defRPr/>
            </a:pPr>
            <a:endParaRPr lang="it-IT"/>
          </a:p>
        </p:txBody>
      </p:sp>
      <p:sp>
        <p:nvSpPr>
          <p:cNvPr id="1536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p:spPr>
        <p:txBody>
          <a:bodyPr vert="horz" wrap="square" lIns="99030" tIns="49515" rIns="99030" bIns="49515"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11270" name="Rectangle 6"/>
          <p:cNvSpPr>
            <a:spLocks noGrp="1" noChangeArrowheads="1"/>
          </p:cNvSpPr>
          <p:nvPr>
            <p:ph type="ftr" sz="quarter" idx="4"/>
          </p:nvPr>
        </p:nvSpPr>
        <p:spPr bwMode="auto">
          <a:xfrm>
            <a:off x="0" y="9723438"/>
            <a:ext cx="3074988" cy="511175"/>
          </a:xfrm>
          <a:prstGeom prst="rect">
            <a:avLst/>
          </a:prstGeom>
          <a:noFill/>
          <a:ln w="9525">
            <a:noFill/>
            <a:miter lim="800000"/>
            <a:headEnd/>
            <a:tailEnd/>
          </a:ln>
        </p:spPr>
        <p:txBody>
          <a:bodyPr vert="horz" wrap="square" lIns="99030" tIns="49515" rIns="99030" bIns="49515" numCol="1" anchor="b" anchorCtr="0" compatLnSpc="1">
            <a:prstTxWarp prst="textNoShape">
              <a:avLst/>
            </a:prstTxWarp>
          </a:bodyPr>
          <a:lstStyle>
            <a:lvl1pPr defTabSz="990516" eaLnBrk="1" hangingPunct="1">
              <a:defRPr sz="1300">
                <a:latin typeface="Arial" pitchFamily="34" charset="0"/>
              </a:defRPr>
            </a:lvl1pPr>
          </a:lstStyle>
          <a:p>
            <a:pPr>
              <a:defRPr/>
            </a:pPr>
            <a:endParaRPr lang="it-IT"/>
          </a:p>
        </p:txBody>
      </p:sp>
      <p:sp>
        <p:nvSpPr>
          <p:cNvPr id="11271" name="Rectangle 7"/>
          <p:cNvSpPr>
            <a:spLocks noGrp="1" noChangeArrowheads="1"/>
          </p:cNvSpPr>
          <p:nvPr>
            <p:ph type="sldNum" sz="quarter" idx="5"/>
          </p:nvPr>
        </p:nvSpPr>
        <p:spPr bwMode="auto">
          <a:xfrm>
            <a:off x="4024313" y="9723438"/>
            <a:ext cx="3074987" cy="511175"/>
          </a:xfrm>
          <a:prstGeom prst="rect">
            <a:avLst/>
          </a:prstGeom>
          <a:noFill/>
          <a:ln w="9525">
            <a:noFill/>
            <a:miter lim="800000"/>
            <a:headEnd/>
            <a:tailEnd/>
          </a:ln>
        </p:spPr>
        <p:txBody>
          <a:bodyPr vert="horz" wrap="square" lIns="99030" tIns="49515" rIns="99030" bIns="49515" numCol="1" anchor="b" anchorCtr="0" compatLnSpc="1">
            <a:prstTxWarp prst="textNoShape">
              <a:avLst/>
            </a:prstTxWarp>
          </a:bodyPr>
          <a:lstStyle>
            <a:lvl1pPr algn="r" defTabSz="990516" eaLnBrk="1" hangingPunct="1">
              <a:defRPr sz="1300">
                <a:latin typeface="Arial" pitchFamily="34" charset="0"/>
              </a:defRPr>
            </a:lvl1pPr>
          </a:lstStyle>
          <a:p>
            <a:pPr>
              <a:defRPr/>
            </a:pPr>
            <a:fld id="{6445DF9B-FEFE-4BD7-B769-6497208E525F}"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immagine diapositiva 1"/>
          <p:cNvSpPr>
            <a:spLocks noGrp="1" noRot="1" noChangeAspect="1" noTextEdit="1"/>
          </p:cNvSpPr>
          <p:nvPr>
            <p:ph type="sldImg"/>
          </p:nvPr>
        </p:nvSpPr>
        <p:spPr>
          <a:ln/>
        </p:spPr>
      </p:sp>
      <p:sp>
        <p:nvSpPr>
          <p:cNvPr id="17411" name="Segnaposto note 2"/>
          <p:cNvSpPr>
            <a:spLocks noGrp="1"/>
          </p:cNvSpPr>
          <p:nvPr>
            <p:ph type="body" idx="1"/>
          </p:nvPr>
        </p:nvSpPr>
        <p:spPr>
          <a:noFill/>
          <a:ln/>
        </p:spPr>
        <p:txBody>
          <a:bodyPr/>
          <a:lstStyle/>
          <a:p>
            <a:endParaRPr lang="en-US">
              <a:latin typeface="Arial" charset="0"/>
            </a:endParaRPr>
          </a:p>
        </p:txBody>
      </p:sp>
      <p:sp>
        <p:nvSpPr>
          <p:cNvPr id="17412" name="Segnaposto numero diapositiva 3"/>
          <p:cNvSpPr>
            <a:spLocks noGrp="1"/>
          </p:cNvSpPr>
          <p:nvPr>
            <p:ph type="sldNum" sz="quarter" idx="5"/>
          </p:nvPr>
        </p:nvSpPr>
        <p:spPr>
          <a:noFill/>
        </p:spPr>
        <p:txBody>
          <a:bodyPr/>
          <a:lstStyle/>
          <a:p>
            <a:pPr defTabSz="989013"/>
            <a:fld id="{81EB70BE-6F44-4D79-B488-057D4182B004}" type="slidenum">
              <a:rPr lang="it-IT" smtClean="0">
                <a:latin typeface="Arial" charset="0"/>
              </a:rPr>
              <a:pPr defTabSz="989013"/>
              <a:t>8</a:t>
            </a:fld>
            <a:endParaRPr lang="it-IT">
              <a:latin typeface="Arial" charset="0"/>
            </a:endParaRPr>
          </a:p>
        </p:txBody>
      </p:sp>
    </p:spTree>
    <p:extLst>
      <p:ext uri="{BB962C8B-B14F-4D97-AF65-F5344CB8AC3E}">
        <p14:creationId xmlns:p14="http://schemas.microsoft.com/office/powerpoint/2010/main" val="3252093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immagine diapositiva 1"/>
          <p:cNvSpPr>
            <a:spLocks noGrp="1" noRot="1" noChangeAspect="1" noTextEdit="1"/>
          </p:cNvSpPr>
          <p:nvPr>
            <p:ph type="sldImg"/>
          </p:nvPr>
        </p:nvSpPr>
        <p:spPr>
          <a:ln/>
        </p:spPr>
      </p:sp>
      <p:sp>
        <p:nvSpPr>
          <p:cNvPr id="17411" name="Segnaposto note 2"/>
          <p:cNvSpPr>
            <a:spLocks noGrp="1"/>
          </p:cNvSpPr>
          <p:nvPr>
            <p:ph type="body" idx="1"/>
          </p:nvPr>
        </p:nvSpPr>
        <p:spPr>
          <a:noFill/>
          <a:ln/>
        </p:spPr>
        <p:txBody>
          <a:bodyPr/>
          <a:lstStyle/>
          <a:p>
            <a:endParaRPr lang="en-US">
              <a:latin typeface="Arial" charset="0"/>
            </a:endParaRPr>
          </a:p>
        </p:txBody>
      </p:sp>
      <p:sp>
        <p:nvSpPr>
          <p:cNvPr id="17412" name="Segnaposto numero diapositiva 3"/>
          <p:cNvSpPr>
            <a:spLocks noGrp="1"/>
          </p:cNvSpPr>
          <p:nvPr>
            <p:ph type="sldNum" sz="quarter" idx="5"/>
          </p:nvPr>
        </p:nvSpPr>
        <p:spPr>
          <a:noFill/>
        </p:spPr>
        <p:txBody>
          <a:bodyPr/>
          <a:lstStyle/>
          <a:p>
            <a:pPr defTabSz="989013"/>
            <a:fld id="{81EB70BE-6F44-4D79-B488-057D4182B004}" type="slidenum">
              <a:rPr lang="it-IT" smtClean="0">
                <a:latin typeface="Arial" charset="0"/>
              </a:rPr>
              <a:pPr defTabSz="989013"/>
              <a:t>9</a:t>
            </a:fld>
            <a:endParaRPr lang="it-IT">
              <a:latin typeface="Arial" charset="0"/>
            </a:endParaRPr>
          </a:p>
        </p:txBody>
      </p:sp>
    </p:spTree>
    <p:extLst>
      <p:ext uri="{BB962C8B-B14F-4D97-AF65-F5344CB8AC3E}">
        <p14:creationId xmlns:p14="http://schemas.microsoft.com/office/powerpoint/2010/main" val="2901278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immagine diapositiva 1"/>
          <p:cNvSpPr>
            <a:spLocks noGrp="1" noRot="1" noChangeAspect="1" noTextEdit="1"/>
          </p:cNvSpPr>
          <p:nvPr>
            <p:ph type="sldImg"/>
          </p:nvPr>
        </p:nvSpPr>
        <p:spPr>
          <a:ln/>
        </p:spPr>
      </p:sp>
      <p:sp>
        <p:nvSpPr>
          <p:cNvPr id="17411" name="Segnaposto note 2"/>
          <p:cNvSpPr>
            <a:spLocks noGrp="1"/>
          </p:cNvSpPr>
          <p:nvPr>
            <p:ph type="body" idx="1"/>
          </p:nvPr>
        </p:nvSpPr>
        <p:spPr>
          <a:noFill/>
          <a:ln/>
        </p:spPr>
        <p:txBody>
          <a:bodyPr/>
          <a:lstStyle/>
          <a:p>
            <a:endParaRPr lang="en-US">
              <a:latin typeface="Arial" charset="0"/>
            </a:endParaRPr>
          </a:p>
        </p:txBody>
      </p:sp>
      <p:sp>
        <p:nvSpPr>
          <p:cNvPr id="17412" name="Segnaposto numero diapositiva 3"/>
          <p:cNvSpPr>
            <a:spLocks noGrp="1"/>
          </p:cNvSpPr>
          <p:nvPr>
            <p:ph type="sldNum" sz="quarter" idx="5"/>
          </p:nvPr>
        </p:nvSpPr>
        <p:spPr>
          <a:noFill/>
        </p:spPr>
        <p:txBody>
          <a:bodyPr/>
          <a:lstStyle/>
          <a:p>
            <a:pPr defTabSz="989013"/>
            <a:fld id="{81EB70BE-6F44-4D79-B488-057D4182B004}" type="slidenum">
              <a:rPr lang="it-IT" smtClean="0">
                <a:latin typeface="Arial" charset="0"/>
              </a:rPr>
              <a:pPr defTabSz="989013"/>
              <a:t>10</a:t>
            </a:fld>
            <a:endParaRPr lang="it-IT">
              <a:latin typeface="Arial" charset="0"/>
            </a:endParaRPr>
          </a:p>
        </p:txBody>
      </p:sp>
    </p:spTree>
    <p:extLst>
      <p:ext uri="{BB962C8B-B14F-4D97-AF65-F5344CB8AC3E}">
        <p14:creationId xmlns:p14="http://schemas.microsoft.com/office/powerpoint/2010/main" val="191379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6"/>
          <p:cNvSpPr>
            <a:spLocks noGrp="1" noChangeArrowheads="1"/>
          </p:cNvSpPr>
          <p:nvPr>
            <p:ph type="sldNum" sz="quarter" idx="10"/>
          </p:nvPr>
        </p:nvSpPr>
        <p:spPr>
          <a:ln/>
        </p:spPr>
        <p:txBody>
          <a:bodyPr/>
          <a:lstStyle>
            <a:lvl1pPr>
              <a:defRPr/>
            </a:lvl1pPr>
          </a:lstStyle>
          <a:p>
            <a:pPr>
              <a:defRPr/>
            </a:pPr>
            <a:fld id="{B2F354FA-EC60-4B60-84F8-3F52420F6901}" type="slidenum">
              <a:rPr lang="it-IT"/>
              <a:pPr>
                <a:defRPr/>
              </a:pPr>
              <a:t>‹N›</a:t>
            </a:fld>
            <a:endParaRPr lang="it-IT"/>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p:cNvSpPr>
            <a:spLocks noGrp="1" noChangeArrowheads="1"/>
          </p:cNvSpPr>
          <p:nvPr>
            <p:ph type="sldNum" sz="quarter" idx="10"/>
          </p:nvPr>
        </p:nvSpPr>
        <p:spPr>
          <a:ln/>
        </p:spPr>
        <p:txBody>
          <a:bodyPr/>
          <a:lstStyle>
            <a:lvl1pPr>
              <a:defRPr/>
            </a:lvl1pPr>
          </a:lstStyle>
          <a:p>
            <a:pPr>
              <a:defRPr/>
            </a:pPr>
            <a:fld id="{AAFE2D85-FA8C-40C6-94BF-B7496C72AC86}" type="slidenum">
              <a:rPr lang="it-IT"/>
              <a:pPr>
                <a:defRPr/>
              </a:pPr>
              <a:t>‹N›</a:t>
            </a:fld>
            <a:endParaRPr lang="it-IT"/>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p:cNvSpPr>
            <a:spLocks noGrp="1" noChangeArrowheads="1"/>
          </p:cNvSpPr>
          <p:nvPr>
            <p:ph type="sldNum" sz="quarter" idx="10"/>
          </p:nvPr>
        </p:nvSpPr>
        <p:spPr>
          <a:ln/>
        </p:spPr>
        <p:txBody>
          <a:bodyPr/>
          <a:lstStyle>
            <a:lvl1pPr>
              <a:defRPr/>
            </a:lvl1pPr>
          </a:lstStyle>
          <a:p>
            <a:pPr>
              <a:defRPr/>
            </a:pPr>
            <a:fld id="{D55C1E24-0E18-4926-8311-AE715C696AE1}" type="slidenum">
              <a:rPr lang="it-IT"/>
              <a:pPr>
                <a:defRPr/>
              </a:pPr>
              <a:t>‹N›</a:t>
            </a:fld>
            <a:endParaRPr lang="it-IT"/>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p:cNvSpPr>
            <a:spLocks noGrp="1" noChangeArrowheads="1"/>
          </p:cNvSpPr>
          <p:nvPr>
            <p:ph type="sldNum" sz="quarter" idx="10"/>
          </p:nvPr>
        </p:nvSpPr>
        <p:spPr>
          <a:ln/>
        </p:spPr>
        <p:txBody>
          <a:bodyPr/>
          <a:lstStyle>
            <a:lvl1pPr>
              <a:defRPr/>
            </a:lvl1pPr>
          </a:lstStyle>
          <a:p>
            <a:pPr>
              <a:defRPr/>
            </a:pPr>
            <a:fld id="{3B06E0D1-204C-4F79-A799-29289C6E9386}" type="slidenum">
              <a:rPr lang="it-IT"/>
              <a:pPr>
                <a:defRPr/>
              </a:pPr>
              <a:t>‹N›</a:t>
            </a:fld>
            <a:endParaRPr lang="it-IT"/>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6"/>
          <p:cNvSpPr>
            <a:spLocks noGrp="1" noChangeArrowheads="1"/>
          </p:cNvSpPr>
          <p:nvPr>
            <p:ph type="sldNum" sz="quarter" idx="10"/>
          </p:nvPr>
        </p:nvSpPr>
        <p:spPr>
          <a:ln/>
        </p:spPr>
        <p:txBody>
          <a:bodyPr/>
          <a:lstStyle>
            <a:lvl1pPr>
              <a:defRPr/>
            </a:lvl1pPr>
          </a:lstStyle>
          <a:p>
            <a:pPr>
              <a:defRPr/>
            </a:pPr>
            <a:fld id="{D0980560-8C36-42ED-8855-6EC0E14EBE06}" type="slidenum">
              <a:rPr lang="it-IT"/>
              <a:pPr>
                <a:defRPr/>
              </a:pPr>
              <a:t>‹N›</a:t>
            </a:fld>
            <a:endParaRPr lang="it-IT"/>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6"/>
          <p:cNvSpPr>
            <a:spLocks noGrp="1" noChangeArrowheads="1"/>
          </p:cNvSpPr>
          <p:nvPr>
            <p:ph type="sldNum" sz="quarter" idx="10"/>
          </p:nvPr>
        </p:nvSpPr>
        <p:spPr>
          <a:ln/>
        </p:spPr>
        <p:txBody>
          <a:bodyPr/>
          <a:lstStyle>
            <a:lvl1pPr>
              <a:defRPr/>
            </a:lvl1pPr>
          </a:lstStyle>
          <a:p>
            <a:pPr>
              <a:defRPr/>
            </a:pPr>
            <a:fld id="{77D3755E-86AD-4517-888E-F9DED420B6E1}" type="slidenum">
              <a:rPr lang="it-IT"/>
              <a:pPr>
                <a:defRPr/>
              </a:pPr>
              <a:t>‹N›</a:t>
            </a:fld>
            <a:endParaRPr lang="it-IT"/>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6"/>
          <p:cNvSpPr>
            <a:spLocks noGrp="1" noChangeArrowheads="1"/>
          </p:cNvSpPr>
          <p:nvPr>
            <p:ph type="sldNum" sz="quarter" idx="10"/>
          </p:nvPr>
        </p:nvSpPr>
        <p:spPr>
          <a:ln/>
        </p:spPr>
        <p:txBody>
          <a:bodyPr/>
          <a:lstStyle>
            <a:lvl1pPr>
              <a:defRPr/>
            </a:lvl1pPr>
          </a:lstStyle>
          <a:p>
            <a:pPr>
              <a:defRPr/>
            </a:pPr>
            <a:fld id="{0CE4EE6C-C4A0-4A88-9191-15D1B249EE00}" type="slidenum">
              <a:rPr lang="it-IT"/>
              <a:pPr>
                <a:defRPr/>
              </a:pPr>
              <a:t>‹N›</a:t>
            </a:fld>
            <a:endParaRPr lang="it-IT"/>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6"/>
          <p:cNvSpPr>
            <a:spLocks noGrp="1" noChangeArrowheads="1"/>
          </p:cNvSpPr>
          <p:nvPr>
            <p:ph type="sldNum" sz="quarter" idx="10"/>
          </p:nvPr>
        </p:nvSpPr>
        <p:spPr>
          <a:ln/>
        </p:spPr>
        <p:txBody>
          <a:bodyPr/>
          <a:lstStyle>
            <a:lvl1pPr>
              <a:defRPr/>
            </a:lvl1pPr>
          </a:lstStyle>
          <a:p>
            <a:pPr>
              <a:defRPr/>
            </a:pPr>
            <a:fld id="{2EA8048E-64BD-4F4C-A791-A98B4E4EB94E}" type="slidenum">
              <a:rPr lang="it-IT"/>
              <a:pPr>
                <a:defRPr/>
              </a:pPr>
              <a:t>‹N›</a:t>
            </a:fld>
            <a:endParaRPr lang="it-IT"/>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Vuota">
    <p:spTree>
      <p:nvGrpSpPr>
        <p:cNvPr id="1" name=""/>
        <p:cNvGrpSpPr/>
        <p:nvPr/>
      </p:nvGrpSpPr>
      <p:grpSpPr>
        <a:xfrm>
          <a:off x="0" y="0"/>
          <a:ext cx="0" cy="0"/>
          <a:chOff x="0" y="0"/>
          <a:chExt cx="0" cy="0"/>
        </a:xfrm>
      </p:grpSpPr>
      <p:sp>
        <p:nvSpPr>
          <p:cNvPr id="2" name="Line 9"/>
          <p:cNvSpPr>
            <a:spLocks noChangeShapeType="1"/>
          </p:cNvSpPr>
          <p:nvPr/>
        </p:nvSpPr>
        <p:spPr bwMode="auto">
          <a:xfrm>
            <a:off x="228600" y="6357938"/>
            <a:ext cx="8763000" cy="0"/>
          </a:xfrm>
          <a:prstGeom prst="line">
            <a:avLst/>
          </a:prstGeom>
          <a:noFill/>
          <a:ln w="12700">
            <a:solidFill>
              <a:srgbClr val="B2B2B2"/>
            </a:solidFill>
            <a:round/>
            <a:headEnd type="none" w="lg" len="sm"/>
            <a:tailEnd type="none" w="lg" len="sm"/>
          </a:ln>
          <a:effectLst/>
        </p:spPr>
        <p:txBody>
          <a:bodyPr/>
          <a:lstStyle/>
          <a:p>
            <a:pPr>
              <a:defRPr/>
            </a:pPr>
            <a:endParaRPr lang="it-IT">
              <a:latin typeface="Arial" pitchFamily="34" charset="0"/>
            </a:endParaRPr>
          </a:p>
        </p:txBody>
      </p:sp>
      <p:sp>
        <p:nvSpPr>
          <p:cNvPr id="3" name="Line 9"/>
          <p:cNvSpPr>
            <a:spLocks noChangeShapeType="1"/>
          </p:cNvSpPr>
          <p:nvPr/>
        </p:nvSpPr>
        <p:spPr bwMode="auto">
          <a:xfrm>
            <a:off x="214313" y="6357938"/>
            <a:ext cx="8763000" cy="0"/>
          </a:xfrm>
          <a:prstGeom prst="line">
            <a:avLst/>
          </a:prstGeom>
          <a:noFill/>
          <a:ln w="12700">
            <a:solidFill>
              <a:srgbClr val="00324B"/>
            </a:solidFill>
            <a:round/>
            <a:headEnd type="none" w="lg" len="sm"/>
            <a:tailEnd type="none" w="lg" len="sm"/>
          </a:ln>
        </p:spPr>
        <p:txBody>
          <a:bodyPr/>
          <a:lstStyle/>
          <a:p>
            <a:pPr eaLnBrk="0" hangingPunct="0">
              <a:defRPr/>
            </a:pPr>
            <a:endParaRPr lang="it-IT"/>
          </a:p>
        </p:txBody>
      </p:sp>
      <p:sp>
        <p:nvSpPr>
          <p:cNvPr id="4" name="Line 8"/>
          <p:cNvSpPr>
            <a:spLocks noChangeShapeType="1"/>
          </p:cNvSpPr>
          <p:nvPr userDrawn="1"/>
        </p:nvSpPr>
        <p:spPr bwMode="auto">
          <a:xfrm>
            <a:off x="785813" y="785813"/>
            <a:ext cx="7467600" cy="0"/>
          </a:xfrm>
          <a:prstGeom prst="line">
            <a:avLst/>
          </a:prstGeom>
          <a:noFill/>
          <a:ln w="12700">
            <a:solidFill>
              <a:srgbClr val="00324B"/>
            </a:solidFill>
            <a:round/>
            <a:headEnd type="none" w="lg" len="sm"/>
            <a:tailEnd type="none" w="lg" len="sm"/>
          </a:ln>
        </p:spPr>
        <p:txBody>
          <a:bodyPr/>
          <a:lstStyle/>
          <a:p>
            <a:pPr eaLnBrk="0" hangingPunct="0">
              <a:defRPr/>
            </a:pPr>
            <a:endParaRPr lang="it-IT"/>
          </a:p>
        </p:txBody>
      </p:sp>
      <p:sp>
        <p:nvSpPr>
          <p:cNvPr id="5" name="CasellaDiTesto 4"/>
          <p:cNvSpPr txBox="1"/>
          <p:nvPr userDrawn="1"/>
        </p:nvSpPr>
        <p:spPr>
          <a:xfrm>
            <a:off x="228600" y="6311404"/>
            <a:ext cx="3929062" cy="369332"/>
          </a:xfrm>
          <a:prstGeom prst="rect">
            <a:avLst/>
          </a:prstGeom>
          <a:noFill/>
        </p:spPr>
        <p:txBody>
          <a:bodyPr>
            <a:spAutoFit/>
          </a:bodyPr>
          <a:lstStyle/>
          <a:p>
            <a:r>
              <a:rPr lang="it-IT" sz="1200" b="1" kern="1200" baseline="0" dirty="0">
                <a:solidFill>
                  <a:schemeClr val="tx1"/>
                </a:solidFill>
                <a:latin typeface="Arial" charset="0"/>
                <a:ea typeface="+mn-ea"/>
                <a:cs typeface="+mn-cs"/>
              </a:rPr>
              <a:t>SWA </a:t>
            </a:r>
            <a:r>
              <a:rPr lang="it-IT" sz="1200" b="1" kern="1200" baseline="0" dirty="0" smtClean="0">
                <a:solidFill>
                  <a:schemeClr val="tx1"/>
                </a:solidFill>
                <a:latin typeface="Arial" charset="0"/>
                <a:ea typeface="+mn-ea"/>
                <a:cs typeface="+mn-cs"/>
              </a:rPr>
              <a:t>DPU – Tiger Team meeting</a:t>
            </a:r>
            <a:r>
              <a:rPr lang="it-IT" sz="1800" kern="1200" baseline="0" dirty="0">
                <a:solidFill>
                  <a:schemeClr val="tx1"/>
                </a:solidFill>
                <a:latin typeface="Arial" charset="0"/>
                <a:ea typeface="+mn-ea"/>
                <a:cs typeface="+mn-cs"/>
              </a:rPr>
              <a:t>	</a:t>
            </a:r>
          </a:p>
        </p:txBody>
      </p:sp>
      <p:sp>
        <p:nvSpPr>
          <p:cNvPr id="6" name="CasellaDiTesto 5"/>
          <p:cNvSpPr txBox="1"/>
          <p:nvPr userDrawn="1"/>
        </p:nvSpPr>
        <p:spPr>
          <a:xfrm>
            <a:off x="6500826" y="6357958"/>
            <a:ext cx="2457450" cy="276225"/>
          </a:xfrm>
          <a:prstGeom prst="rect">
            <a:avLst/>
          </a:prstGeom>
          <a:noFill/>
        </p:spPr>
        <p:txBody>
          <a:bodyPr>
            <a:spAutoFit/>
          </a:bodyPr>
          <a:lstStyle/>
          <a:p>
            <a:pPr algn="ctr" eaLnBrk="0" hangingPunct="0">
              <a:defRPr/>
            </a:pPr>
            <a:r>
              <a:rPr lang="en-US" sz="1200" b="0" dirty="0" smtClean="0">
                <a:effectLst>
                  <a:outerShdw blurRad="38100" dist="38100" dir="2700000" algn="tl">
                    <a:srgbClr val="000000">
                      <a:alpha val="43137"/>
                    </a:srgbClr>
                  </a:outerShdw>
                </a:effectLst>
                <a:latin typeface="Verdana" pitchFamily="34" charset="0"/>
              </a:rPr>
              <a:t>9 </a:t>
            </a:r>
            <a:r>
              <a:rPr lang="en-US" sz="1200" b="0" dirty="0" err="1" smtClean="0">
                <a:effectLst>
                  <a:outerShdw blurRad="38100" dist="38100" dir="2700000" algn="tl">
                    <a:srgbClr val="000000">
                      <a:alpha val="43137"/>
                    </a:srgbClr>
                  </a:outerShdw>
                </a:effectLst>
                <a:latin typeface="Verdana" pitchFamily="34" charset="0"/>
              </a:rPr>
              <a:t>Febraury</a:t>
            </a:r>
            <a:r>
              <a:rPr lang="en-US" sz="1200" b="0" dirty="0" smtClean="0">
                <a:effectLst>
                  <a:outerShdw blurRad="38100" dist="38100" dir="2700000" algn="tl">
                    <a:srgbClr val="000000">
                      <a:alpha val="43137"/>
                    </a:srgbClr>
                  </a:outerShdw>
                </a:effectLst>
                <a:latin typeface="Verdana" pitchFamily="34" charset="0"/>
              </a:rPr>
              <a:t> 2022</a:t>
            </a:r>
            <a:endParaRPr lang="en-US" sz="1200" b="0" dirty="0">
              <a:effectLst>
                <a:outerShdw blurRad="38100" dist="38100" dir="2700000" algn="tl">
                  <a:srgbClr val="000000">
                    <a:alpha val="43137"/>
                  </a:srgbClr>
                </a:outerShdw>
              </a:effectLst>
              <a:latin typeface="Verdana" pitchFamily="34" charset="0"/>
            </a:endParaRPr>
          </a:p>
        </p:txBody>
      </p:sp>
      <p:sp>
        <p:nvSpPr>
          <p:cNvPr id="11" name="CasellaDiTesto 10"/>
          <p:cNvSpPr txBox="1"/>
          <p:nvPr userDrawn="1"/>
        </p:nvSpPr>
        <p:spPr>
          <a:xfrm>
            <a:off x="4714876" y="6357958"/>
            <a:ext cx="500066" cy="285752"/>
          </a:xfrm>
          <a:prstGeom prst="rect">
            <a:avLst/>
          </a:prstGeom>
          <a:noFill/>
        </p:spPr>
        <p:txBody>
          <a:bodyPr wrap="square">
            <a:spAutoFit/>
          </a:bodyPr>
          <a:lstStyle/>
          <a:p>
            <a:pPr algn="ctr" eaLnBrk="0" hangingPunct="0">
              <a:defRPr/>
            </a:pPr>
            <a:fld id="{0C5A23B6-725D-4C09-AD78-733831C8FFB2}" type="slidenum">
              <a:rPr lang="en-US" sz="1200" b="0" smtClean="0">
                <a:effectLst>
                  <a:outerShdw blurRad="38100" dist="38100" dir="2700000" algn="tl">
                    <a:srgbClr val="000000">
                      <a:alpha val="43137"/>
                    </a:srgbClr>
                  </a:outerShdw>
                </a:effectLst>
                <a:latin typeface="Verdana" pitchFamily="34" charset="0"/>
              </a:rPr>
              <a:pPr algn="ctr" eaLnBrk="0" hangingPunct="0">
                <a:defRPr/>
              </a:pPr>
              <a:t>‹N›</a:t>
            </a:fld>
            <a:endParaRPr lang="en-US" sz="1200" b="0" dirty="0">
              <a:effectLst>
                <a:outerShdw blurRad="38100" dist="38100" dir="2700000" algn="tl">
                  <a:srgbClr val="000000">
                    <a:alpha val="43137"/>
                  </a:srgbClr>
                </a:outerShdw>
              </a:effectLst>
              <a:latin typeface="Verdana" pitchFamily="34" charset="0"/>
            </a:endParaRPr>
          </a:p>
        </p:txBody>
      </p:sp>
      <p:pic>
        <p:nvPicPr>
          <p:cNvPr id="13" name="Immagine 4" descr="logo_tsd_pos_col"/>
          <p:cNvPicPr>
            <a:picLocks noChangeAspect="1" noChangeArrowheads="1"/>
          </p:cNvPicPr>
          <p:nvPr userDrawn="1"/>
        </p:nvPicPr>
        <p:blipFill>
          <a:blip r:embed="rId2"/>
          <a:srcRect/>
          <a:stretch>
            <a:fillRect/>
          </a:stretch>
        </p:blipFill>
        <p:spPr bwMode="auto">
          <a:xfrm>
            <a:off x="580996" y="142852"/>
            <a:ext cx="1789112" cy="650875"/>
          </a:xfrm>
          <a:prstGeom prst="rect">
            <a:avLst/>
          </a:prstGeom>
          <a:noFill/>
          <a:ln w="9525">
            <a:noFill/>
            <a:miter lim="800000"/>
            <a:headEnd/>
            <a:tailEnd/>
          </a:ln>
        </p:spPr>
      </p:pic>
      <p:pic>
        <p:nvPicPr>
          <p:cNvPr id="14" name="Picture 8"/>
          <p:cNvPicPr/>
          <p:nvPr userDrawn="1"/>
        </p:nvPicPr>
        <p:blipFill>
          <a:blip r:embed="rId3" cstate="print"/>
          <a:srcRect/>
          <a:stretch>
            <a:fillRect/>
          </a:stretch>
        </p:blipFill>
        <p:spPr bwMode="auto">
          <a:xfrm>
            <a:off x="7010416" y="214290"/>
            <a:ext cx="1143008" cy="428628"/>
          </a:xfrm>
          <a:prstGeom prst="rect">
            <a:avLst/>
          </a:prstGeom>
          <a:noFill/>
          <a:ln w="9525">
            <a:noFill/>
            <a:miter lim="800000"/>
            <a:headEnd/>
            <a:tailEnd/>
          </a:ln>
        </p:spPr>
      </p:pic>
      <p:pic>
        <p:nvPicPr>
          <p:cNvPr id="15" name="Immagine 14" descr="Sitael_logo"/>
          <p:cNvPicPr/>
          <p:nvPr userDrawn="1"/>
        </p:nvPicPr>
        <p:blipFill>
          <a:blip r:embed="rId4" cstate="print"/>
          <a:srcRect/>
          <a:stretch>
            <a:fillRect/>
          </a:stretch>
        </p:blipFill>
        <p:spPr bwMode="auto">
          <a:xfrm>
            <a:off x="5295904" y="142852"/>
            <a:ext cx="1071570" cy="642942"/>
          </a:xfrm>
          <a:prstGeom prst="rect">
            <a:avLst/>
          </a:prstGeom>
          <a:noFill/>
          <a:ln w="9525">
            <a:noFill/>
            <a:miter lim="800000"/>
            <a:headEnd/>
            <a:tailEnd/>
          </a:ln>
        </p:spPr>
      </p:pic>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976473" y="206181"/>
            <a:ext cx="1997960" cy="386415"/>
          </a:xfrm>
          <a:prstGeom prst="rect">
            <a:avLst/>
          </a:prstGeom>
        </p:spPr>
      </p:pic>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
          <p:cNvSpPr>
            <a:spLocks noGrp="1" noChangeArrowheads="1"/>
          </p:cNvSpPr>
          <p:nvPr>
            <p:ph type="sldNum" sz="quarter" idx="10"/>
          </p:nvPr>
        </p:nvSpPr>
        <p:spPr>
          <a:ln/>
        </p:spPr>
        <p:txBody>
          <a:bodyPr/>
          <a:lstStyle>
            <a:lvl1pPr>
              <a:defRPr/>
            </a:lvl1pPr>
          </a:lstStyle>
          <a:p>
            <a:pPr>
              <a:defRPr/>
            </a:pPr>
            <a:fld id="{6EA155C5-CB55-4243-8671-9AD21423A58A}" type="slidenum">
              <a:rPr lang="it-IT"/>
              <a:pPr>
                <a:defRPr/>
              </a:pPr>
              <a:t>‹N›</a:t>
            </a:fld>
            <a:endParaRPr lang="it-IT"/>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
          <p:cNvSpPr>
            <a:spLocks noGrp="1" noChangeArrowheads="1"/>
          </p:cNvSpPr>
          <p:nvPr>
            <p:ph type="sldNum" sz="quarter" idx="10"/>
          </p:nvPr>
        </p:nvSpPr>
        <p:spPr>
          <a:ln/>
        </p:spPr>
        <p:txBody>
          <a:bodyPr/>
          <a:lstStyle>
            <a:lvl1pPr>
              <a:defRPr/>
            </a:lvl1pPr>
          </a:lstStyle>
          <a:p>
            <a:pPr>
              <a:defRPr/>
            </a:pPr>
            <a:fld id="{64B6EFF4-98A7-492F-97E3-0561955BC6EE}" type="slidenum">
              <a:rPr lang="it-IT"/>
              <a:pPr>
                <a:defRPr/>
              </a:pPr>
              <a:t>‹N›</a:t>
            </a:fld>
            <a:endParaRPr lang="it-IT"/>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9" name="Line 9"/>
          <p:cNvSpPr>
            <a:spLocks noChangeShapeType="1"/>
          </p:cNvSpPr>
          <p:nvPr/>
        </p:nvSpPr>
        <p:spPr bwMode="auto">
          <a:xfrm>
            <a:off x="228600" y="6400800"/>
            <a:ext cx="8763000" cy="0"/>
          </a:xfrm>
          <a:prstGeom prst="line">
            <a:avLst/>
          </a:prstGeom>
          <a:noFill/>
          <a:ln w="12700">
            <a:solidFill>
              <a:srgbClr val="B2B2B2"/>
            </a:solidFill>
            <a:round/>
            <a:headEnd type="none" w="lg" len="sm"/>
            <a:tailEnd type="none" w="lg" len="sm"/>
          </a:ln>
          <a:effectLst/>
        </p:spPr>
        <p:txBody>
          <a:bodyPr/>
          <a:lstStyle/>
          <a:p>
            <a:pPr>
              <a:defRPr/>
            </a:pPr>
            <a:endParaRPr lang="it-IT">
              <a:latin typeface="Arial" pitchFamily="34" charset="0"/>
            </a:endParaRPr>
          </a:p>
        </p:txBody>
      </p:sp>
      <p:sp>
        <p:nvSpPr>
          <p:cNvPr id="1027"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 dello schema</a:t>
            </a:r>
          </a:p>
        </p:txBody>
      </p:sp>
      <p:sp>
        <p:nvSpPr>
          <p:cNvPr id="1028"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0" name="Rectangle 6"/>
          <p:cNvSpPr>
            <a:spLocks noGrp="1" noChangeArrowheads="1"/>
          </p:cNvSpPr>
          <p:nvPr>
            <p:ph type="sldNum" sz="quarter" idx="4"/>
          </p:nvPr>
        </p:nvSpPr>
        <p:spPr bwMode="auto">
          <a:xfrm>
            <a:off x="7451725" y="6400800"/>
            <a:ext cx="10414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200" b="1">
                <a:solidFill>
                  <a:srgbClr val="00324B"/>
                </a:solidFill>
                <a:effectLst>
                  <a:outerShdw blurRad="38100" dist="38100" dir="2700000" algn="tl">
                    <a:srgbClr val="C0C0C0"/>
                  </a:outerShdw>
                </a:effectLst>
              </a:defRPr>
            </a:lvl1pPr>
          </a:lstStyle>
          <a:p>
            <a:pPr>
              <a:defRPr/>
            </a:pPr>
            <a:fld id="{3391C066-C79A-4B6A-ABF4-F36DF6B47191}" type="slidenum">
              <a:rPr lang="it-IT"/>
              <a:pPr>
                <a:defRPr/>
              </a:pPr>
              <a:t>‹N›</a:t>
            </a:fld>
            <a:endParaRPr lang="it-IT"/>
          </a:p>
        </p:txBody>
      </p:sp>
      <p:sp>
        <p:nvSpPr>
          <p:cNvPr id="3" name="Line 9"/>
          <p:cNvSpPr>
            <a:spLocks noChangeShapeType="1"/>
          </p:cNvSpPr>
          <p:nvPr/>
        </p:nvSpPr>
        <p:spPr bwMode="auto">
          <a:xfrm>
            <a:off x="228600" y="6400800"/>
            <a:ext cx="8763000" cy="0"/>
          </a:xfrm>
          <a:prstGeom prst="line">
            <a:avLst/>
          </a:prstGeom>
          <a:noFill/>
          <a:ln w="12700">
            <a:solidFill>
              <a:srgbClr val="B2B2B2"/>
            </a:solidFill>
            <a:round/>
            <a:headEnd type="none" w="lg" len="sm"/>
            <a:tailEnd type="none" w="lg" len="sm"/>
          </a:ln>
          <a:effectLst/>
        </p:spPr>
        <p:txBody>
          <a:bodyPr/>
          <a:lstStyle/>
          <a:p>
            <a:pPr>
              <a:defRPr/>
            </a:pPr>
            <a:endParaRPr lang="it-IT">
              <a:latin typeface="Arial" pitchFamily="34" charset="0"/>
            </a:endParaRPr>
          </a:p>
        </p:txBody>
      </p:sp>
      <p:sp>
        <p:nvSpPr>
          <p:cNvPr id="2" name="MSIPCMContentMarking" descr="{&quot;HashCode&quot;:-1217922534,&quot;Placement&quot;:&quot;Footer&quot;,&quot;Top&quot;:519.343,&quot;Left&quot;:303.217255,&quot;SlideWidth&quot;:720,&quot;SlideHeight&quot;:540}"/>
          <p:cNvSpPr txBox="1"/>
          <p:nvPr userDrawn="1"/>
        </p:nvSpPr>
        <p:spPr>
          <a:xfrm>
            <a:off x="3850859" y="6595656"/>
            <a:ext cx="1442283" cy="262344"/>
          </a:xfrm>
          <a:prstGeom prst="rect">
            <a:avLst/>
          </a:prstGeom>
          <a:noFill/>
        </p:spPr>
        <p:txBody>
          <a:bodyPr vert="horz" wrap="square" lIns="0" tIns="0" rIns="0" bIns="0" rtlCol="0" anchor="ctr" anchorCtr="1">
            <a:spAutoFit/>
          </a:bodyPr>
          <a:lstStyle/>
          <a:p>
            <a:pPr algn="ctr">
              <a:spcBef>
                <a:spcPct val="0"/>
              </a:spcBef>
              <a:spcAft>
                <a:spcPct val="0"/>
              </a:spcAft>
            </a:pPr>
            <a:r>
              <a:rPr lang="en-GB" sz="1000" smtClean="0">
                <a:solidFill>
                  <a:srgbClr val="000000"/>
                </a:solidFill>
                <a:latin typeface="Calibri" panose="020F0502020204030204" pitchFamily="34" charset="0"/>
              </a:rPr>
              <a:t>Company General Use</a:t>
            </a:r>
            <a:endParaRPr lang="en-GB" sz="1000">
              <a:solidFill>
                <a:srgbClr val="000000"/>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5" r:id="rId7"/>
    <p:sldLayoutId id="2147483901" r:id="rId8"/>
    <p:sldLayoutId id="2147483902" r:id="rId9"/>
    <p:sldLayoutId id="2147483903" r:id="rId10"/>
    <p:sldLayoutId id="2147483904" r:id="rId11"/>
  </p:sldLayoutIdLst>
  <p:transition/>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2892749651"/>
              </p:ext>
            </p:extLst>
          </p:nvPr>
        </p:nvGraphicFramePr>
        <p:xfrm>
          <a:off x="899592" y="1556792"/>
          <a:ext cx="6714276" cy="4404360"/>
        </p:xfrm>
        <a:graphic>
          <a:graphicData uri="http://schemas.openxmlformats.org/drawingml/2006/table">
            <a:tbl>
              <a:tblPr firstRow="1" bandRow="1">
                <a:tableStyleId>{5C22544A-7EE6-4342-B048-85BDC9FD1C3A}</a:tableStyleId>
              </a:tblPr>
              <a:tblGrid>
                <a:gridCol w="877454">
                  <a:extLst>
                    <a:ext uri="{9D8B030D-6E8A-4147-A177-3AD203B41FA5}">
                      <a16:colId xmlns:a16="http://schemas.microsoft.com/office/drawing/2014/main" val="2402564930"/>
                    </a:ext>
                  </a:extLst>
                </a:gridCol>
                <a:gridCol w="714698">
                  <a:extLst>
                    <a:ext uri="{9D8B030D-6E8A-4147-A177-3AD203B41FA5}">
                      <a16:colId xmlns:a16="http://schemas.microsoft.com/office/drawing/2014/main" val="4162674672"/>
                    </a:ext>
                  </a:extLst>
                </a:gridCol>
                <a:gridCol w="1151049">
                  <a:extLst>
                    <a:ext uri="{9D8B030D-6E8A-4147-A177-3AD203B41FA5}">
                      <a16:colId xmlns:a16="http://schemas.microsoft.com/office/drawing/2014/main" val="2781296693"/>
                    </a:ext>
                  </a:extLst>
                </a:gridCol>
                <a:gridCol w="1349237">
                  <a:extLst>
                    <a:ext uri="{9D8B030D-6E8A-4147-A177-3AD203B41FA5}">
                      <a16:colId xmlns:a16="http://schemas.microsoft.com/office/drawing/2014/main" val="3956734789"/>
                    </a:ext>
                  </a:extLst>
                </a:gridCol>
                <a:gridCol w="737067">
                  <a:extLst>
                    <a:ext uri="{9D8B030D-6E8A-4147-A177-3AD203B41FA5}">
                      <a16:colId xmlns:a16="http://schemas.microsoft.com/office/drawing/2014/main" val="225345175"/>
                    </a:ext>
                  </a:extLst>
                </a:gridCol>
                <a:gridCol w="1256514">
                  <a:extLst>
                    <a:ext uri="{9D8B030D-6E8A-4147-A177-3AD203B41FA5}">
                      <a16:colId xmlns:a16="http://schemas.microsoft.com/office/drawing/2014/main" val="1519542702"/>
                    </a:ext>
                  </a:extLst>
                </a:gridCol>
                <a:gridCol w="628257">
                  <a:extLst>
                    <a:ext uri="{9D8B030D-6E8A-4147-A177-3AD203B41FA5}">
                      <a16:colId xmlns:a16="http://schemas.microsoft.com/office/drawing/2014/main" val="2009466924"/>
                    </a:ext>
                  </a:extLst>
                </a:gridCol>
              </a:tblGrid>
              <a:tr h="708660">
                <a:tc>
                  <a:txBody>
                    <a:bodyPr/>
                    <a:lstStyle/>
                    <a:p>
                      <a:r>
                        <a:rPr lang="it-IT" sz="1100" dirty="0" smtClean="0"/>
                        <a:t>Event</a:t>
                      </a:r>
                      <a:endParaRPr lang="en-GB" sz="1100" b="1" kern="1200" dirty="0">
                        <a:solidFill>
                          <a:schemeClr val="lt1"/>
                        </a:solidFill>
                        <a:latin typeface="+mn-lt"/>
                        <a:ea typeface="+mn-ea"/>
                        <a:cs typeface="+mn-cs"/>
                      </a:endParaRPr>
                    </a:p>
                  </a:txBody>
                  <a:tcPr marL="68580" marR="68580" marT="34290" marB="34290"/>
                </a:tc>
                <a:tc>
                  <a:txBody>
                    <a:bodyPr/>
                    <a:lstStyle/>
                    <a:p>
                      <a:r>
                        <a:rPr lang="it-IT" sz="1100" dirty="0" err="1" smtClean="0"/>
                        <a:t>Type</a:t>
                      </a:r>
                      <a:r>
                        <a:rPr lang="it-IT" sz="1100" dirty="0" smtClean="0"/>
                        <a:t> </a:t>
                      </a:r>
                      <a:endParaRPr lang="en-GB" sz="1100" dirty="0"/>
                    </a:p>
                  </a:txBody>
                  <a:tcPr marL="68580" marR="68580" marT="34290" marB="34290"/>
                </a:tc>
                <a:tc>
                  <a:txBody>
                    <a:bodyPr/>
                    <a:lstStyle/>
                    <a:p>
                      <a:r>
                        <a:rPr lang="it-IT" sz="1100" dirty="0" err="1" smtClean="0"/>
                        <a:t>Possible</a:t>
                      </a:r>
                      <a:r>
                        <a:rPr lang="it-IT" sz="1100" dirty="0" smtClean="0"/>
                        <a:t> PAS </a:t>
                      </a:r>
                      <a:r>
                        <a:rPr lang="it-IT" sz="1100" dirty="0" err="1" smtClean="0"/>
                        <a:t>activity</a:t>
                      </a:r>
                      <a:endParaRPr lang="en-GB" sz="1100" dirty="0"/>
                    </a:p>
                  </a:txBody>
                  <a:tcPr marL="68580" marR="68580" marT="34290" marB="34290"/>
                </a:tc>
                <a:tc>
                  <a:txBody>
                    <a:bodyPr/>
                    <a:lstStyle/>
                    <a:p>
                      <a:r>
                        <a:rPr lang="it-IT" sz="1100" dirty="0" smtClean="0"/>
                        <a:t>DPU Activity</a:t>
                      </a:r>
                      <a:endParaRPr lang="en-GB" sz="11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smtClean="0"/>
                        <a:t>Time to </a:t>
                      </a:r>
                      <a:r>
                        <a:rPr lang="it-IT" sz="1100" dirty="0" err="1" smtClean="0"/>
                        <a:t>reboot</a:t>
                      </a:r>
                      <a:endParaRPr lang="en-GB" sz="1100" dirty="0" smtClean="0"/>
                    </a:p>
                    <a:p>
                      <a:endParaRPr lang="en-GB" sz="1100" dirty="0"/>
                    </a:p>
                  </a:txBody>
                  <a:tcPr marL="68580" marR="68580" marT="34290" marB="34290"/>
                </a:tc>
                <a:tc>
                  <a:txBody>
                    <a:bodyPr/>
                    <a:lstStyle/>
                    <a:p>
                      <a:r>
                        <a:rPr lang="it-IT" sz="1100" dirty="0" smtClean="0"/>
                        <a:t>Sensor State</a:t>
                      </a:r>
                      <a:endParaRPr lang="en-GB" sz="1100" dirty="0"/>
                    </a:p>
                  </a:txBody>
                  <a:tcPr marL="68580" marR="68580" marT="34290" marB="34290"/>
                </a:tc>
                <a:tc>
                  <a:txBody>
                    <a:bodyPr/>
                    <a:lstStyle/>
                    <a:p>
                      <a:r>
                        <a:rPr lang="it-IT" sz="1100" dirty="0" err="1" smtClean="0"/>
                        <a:t>Maj</a:t>
                      </a:r>
                      <a:endParaRPr lang="en-GB" sz="1100" dirty="0"/>
                    </a:p>
                  </a:txBody>
                  <a:tcPr marL="68580" marR="68580" marT="34290" marB="34290"/>
                </a:tc>
                <a:extLst>
                  <a:ext uri="{0D108BD9-81ED-4DB2-BD59-A6C34878D82A}">
                    <a16:rowId xmlns:a16="http://schemas.microsoft.com/office/drawing/2014/main" val="1056621875"/>
                  </a:ext>
                </a:extLst>
              </a:tr>
              <a:tr h="708660">
                <a:tc>
                  <a:txBody>
                    <a:bodyPr/>
                    <a:lstStyle/>
                    <a:p>
                      <a:r>
                        <a:rPr lang="en-GB" sz="1100" dirty="0" smtClean="0"/>
                        <a:t>09/07/20</a:t>
                      </a:r>
                      <a:endParaRPr lang="en-GB" sz="1100" dirty="0"/>
                    </a:p>
                  </a:txBody>
                  <a:tcPr marL="68580" marR="68580" marT="34290" marB="34290"/>
                </a:tc>
                <a:tc>
                  <a:txBody>
                    <a:bodyPr/>
                    <a:lstStyle/>
                    <a:p>
                      <a:r>
                        <a:rPr lang="it-IT" sz="1100" dirty="0" smtClean="0"/>
                        <a:t>SNAP</a:t>
                      </a:r>
                      <a:endParaRPr lang="en-GB" sz="1100" dirty="0"/>
                    </a:p>
                  </a:txBody>
                  <a:tcPr marL="68580" marR="68580" marT="34290" marB="34290"/>
                </a:tc>
                <a:tc>
                  <a:txBody>
                    <a:bodyPr/>
                    <a:lstStyle/>
                    <a:p>
                      <a:r>
                        <a:rPr lang="en-GB" sz="1100" dirty="0" smtClean="0"/>
                        <a:t>3rd sample ACQUISITION</a:t>
                      </a:r>
                      <a:endParaRPr lang="en-GB" sz="1100" dirty="0"/>
                    </a:p>
                  </a:txBody>
                  <a:tcPr marL="68580" marR="68580" marT="34290" marB="34290"/>
                </a:tc>
                <a:tc>
                  <a:txBody>
                    <a:bodyPr/>
                    <a:lstStyle/>
                    <a:p>
                      <a:r>
                        <a:rPr lang="it-IT" sz="1100" dirty="0" smtClean="0"/>
                        <a:t>No </a:t>
                      </a:r>
                      <a:r>
                        <a:rPr lang="it-IT" sz="1100" dirty="0" err="1" smtClean="0"/>
                        <a:t>compression</a:t>
                      </a:r>
                      <a:r>
                        <a:rPr lang="it-IT" sz="1100" dirty="0" smtClean="0"/>
                        <a:t> on </a:t>
                      </a:r>
                      <a:r>
                        <a:rPr lang="it-IT" sz="1100" dirty="0" err="1" smtClean="0"/>
                        <a:t>going</a:t>
                      </a: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err="1" smtClean="0"/>
                        <a:t>Roll</a:t>
                      </a:r>
                      <a:r>
                        <a:rPr lang="it-IT" sz="1100" baseline="0" dirty="0" smtClean="0"/>
                        <a:t> Buffer Storage</a:t>
                      </a:r>
                      <a:endParaRPr lang="en-GB" sz="1100" dirty="0" smtClean="0"/>
                    </a:p>
                  </a:txBody>
                  <a:tcPr marL="68580" marR="68580" marT="34290" marB="34290"/>
                </a:tc>
                <a:tc>
                  <a:txBody>
                    <a:bodyPr/>
                    <a:lstStyle/>
                    <a:p>
                      <a:r>
                        <a:rPr lang="it-IT" sz="1100" dirty="0" smtClean="0"/>
                        <a:t>14.16 s</a:t>
                      </a:r>
                      <a:endParaRPr lang="en-GB" sz="1100" dirty="0"/>
                    </a:p>
                  </a:txBody>
                  <a:tcPr marL="68580" marR="68580" marT="34290" marB="34290"/>
                </a:tc>
                <a:tc>
                  <a:txBody>
                    <a:bodyPr/>
                    <a:lstStyle/>
                    <a:p>
                      <a:r>
                        <a:rPr lang="it-IT" sz="1100" dirty="0" smtClean="0"/>
                        <a:t>EAS1 3D</a:t>
                      </a:r>
                    </a:p>
                    <a:p>
                      <a:r>
                        <a:rPr lang="it-IT" sz="1100" dirty="0" smtClean="0"/>
                        <a:t>EAS1</a:t>
                      </a:r>
                      <a:r>
                        <a:rPr lang="it-IT" sz="1100" baseline="0" dirty="0" smtClean="0"/>
                        <a:t> 3D</a:t>
                      </a:r>
                      <a:endParaRPr lang="en-GB" sz="1100" baseline="0" dirty="0" smtClean="0"/>
                    </a:p>
                    <a:p>
                      <a:r>
                        <a:rPr lang="it-IT" sz="1100" baseline="0" dirty="0" smtClean="0"/>
                        <a:t>PAS SNAP</a:t>
                      </a:r>
                    </a:p>
                    <a:p>
                      <a:r>
                        <a:rPr lang="it-IT" sz="1100" baseline="0" dirty="0" smtClean="0"/>
                        <a:t>HIS OFF</a:t>
                      </a:r>
                      <a:endParaRPr lang="en-GB" sz="1100" dirty="0"/>
                    </a:p>
                  </a:txBody>
                  <a:tcPr marL="68580" marR="68580" marT="34290" marB="34290"/>
                </a:tc>
                <a:tc>
                  <a:txBody>
                    <a:bodyPr/>
                    <a:lstStyle/>
                    <a:p>
                      <a:r>
                        <a:rPr lang="it-IT" sz="1100" dirty="0" smtClean="0"/>
                        <a:t>298</a:t>
                      </a:r>
                    </a:p>
                    <a:p>
                      <a:endParaRPr lang="en-GB" sz="1100" dirty="0"/>
                    </a:p>
                  </a:txBody>
                  <a:tcPr marL="68580" marR="68580" marT="34290" marB="34290"/>
                </a:tc>
                <a:extLst>
                  <a:ext uri="{0D108BD9-81ED-4DB2-BD59-A6C34878D82A}">
                    <a16:rowId xmlns:a16="http://schemas.microsoft.com/office/drawing/2014/main" val="2590918258"/>
                  </a:ext>
                </a:extLst>
              </a:tr>
              <a:tr h="708660">
                <a:tc>
                  <a:txBody>
                    <a:bodyPr/>
                    <a:lstStyle/>
                    <a:p>
                      <a:r>
                        <a:rPr lang="en-GB" sz="1100" dirty="0" smtClean="0"/>
                        <a:t>30/09/20</a:t>
                      </a:r>
                      <a:endParaRPr lang="en-GB" sz="1100" dirty="0"/>
                    </a:p>
                  </a:txBody>
                  <a:tcPr marL="68580" marR="68580" marT="34290" marB="34290"/>
                </a:tc>
                <a:tc>
                  <a:txBody>
                    <a:bodyPr/>
                    <a:lstStyle/>
                    <a:p>
                      <a:r>
                        <a:rPr lang="it-IT" sz="1100" dirty="0" smtClean="0"/>
                        <a:t>SNAP</a:t>
                      </a:r>
                      <a:endParaRPr lang="en-GB" sz="1100" dirty="0"/>
                    </a:p>
                  </a:txBody>
                  <a:tcPr marL="68580" marR="68580" marT="34290" marB="34290"/>
                </a:tc>
                <a:tc>
                  <a:txBody>
                    <a:bodyPr/>
                    <a:lstStyle/>
                    <a:p>
                      <a:r>
                        <a:rPr lang="en-GB" sz="1100" dirty="0" smtClean="0"/>
                        <a:t>3rd SNAP ACQUISITION</a:t>
                      </a:r>
                      <a:endParaRPr lang="en-GB" sz="1100" dirty="0"/>
                    </a:p>
                  </a:txBody>
                  <a:tcPr marL="68580" marR="68580" marT="34290" marB="34290"/>
                </a:tc>
                <a:tc>
                  <a:txBody>
                    <a:bodyPr/>
                    <a:lstStyle/>
                    <a:p>
                      <a:r>
                        <a:rPr lang="it-IT" sz="1100" dirty="0" smtClean="0"/>
                        <a:t>No </a:t>
                      </a:r>
                      <a:r>
                        <a:rPr lang="it-IT" sz="1100" dirty="0" err="1" smtClean="0"/>
                        <a:t>compression</a:t>
                      </a:r>
                      <a:r>
                        <a:rPr lang="it-IT" sz="1100" dirty="0" smtClean="0"/>
                        <a:t> on </a:t>
                      </a:r>
                      <a:r>
                        <a:rPr lang="it-IT" sz="1100" dirty="0" err="1" smtClean="0"/>
                        <a:t>going</a:t>
                      </a: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err="1" smtClean="0"/>
                        <a:t>Roll</a:t>
                      </a:r>
                      <a:r>
                        <a:rPr lang="it-IT" sz="1100" baseline="0" dirty="0" smtClean="0"/>
                        <a:t> Buffer Storage</a:t>
                      </a:r>
                      <a:endParaRPr lang="en-GB" sz="1100" dirty="0" smtClean="0"/>
                    </a:p>
                  </a:txBody>
                  <a:tcPr marL="68580" marR="68580" marT="34290" marB="34290"/>
                </a:tc>
                <a:tc>
                  <a:txBody>
                    <a:bodyPr/>
                    <a:lstStyle/>
                    <a:p>
                      <a:r>
                        <a:rPr lang="it-IT" sz="1100" dirty="0" smtClean="0"/>
                        <a:t>15.49 s</a:t>
                      </a:r>
                      <a:endParaRPr lang="en-GB" sz="1100" dirty="0"/>
                    </a:p>
                  </a:txBody>
                  <a:tcPr marL="68580" marR="68580" marT="34290" marB="34290"/>
                </a:tc>
                <a:tc>
                  <a:txBody>
                    <a:bodyPr/>
                    <a:lstStyle/>
                    <a:p>
                      <a:r>
                        <a:rPr lang="it-IT" sz="1100" dirty="0" smtClean="0"/>
                        <a:t>EAS1 No Science</a:t>
                      </a:r>
                    </a:p>
                    <a:p>
                      <a:r>
                        <a:rPr lang="it-IT" sz="1100" dirty="0" smtClean="0"/>
                        <a:t>EAS1</a:t>
                      </a:r>
                      <a:r>
                        <a:rPr lang="it-IT" sz="1100" baseline="0" dirty="0" smtClean="0"/>
                        <a:t> No science</a:t>
                      </a:r>
                      <a:endParaRPr lang="en-GB" sz="1100" baseline="0" dirty="0" smtClean="0"/>
                    </a:p>
                    <a:p>
                      <a:r>
                        <a:rPr lang="it-IT" sz="1100" baseline="0" dirty="0" smtClean="0"/>
                        <a:t>PAS SNAP</a:t>
                      </a:r>
                    </a:p>
                    <a:p>
                      <a:r>
                        <a:rPr lang="it-IT" sz="1100" baseline="0" dirty="0" smtClean="0"/>
                        <a:t>HIS ON</a:t>
                      </a:r>
                      <a:endParaRPr lang="en-GB" sz="1100" dirty="0" smtClean="0"/>
                    </a:p>
                  </a:txBody>
                  <a:tcPr marL="68580" marR="68580" marT="34290" marB="34290"/>
                </a:tc>
                <a:tc>
                  <a:txBody>
                    <a:bodyPr/>
                    <a:lstStyle/>
                    <a:p>
                      <a:r>
                        <a:rPr lang="it-IT" sz="1100" dirty="0" smtClean="0"/>
                        <a:t>298</a:t>
                      </a:r>
                      <a:endParaRPr lang="en-GB" sz="1100" dirty="0"/>
                    </a:p>
                  </a:txBody>
                  <a:tcPr marL="68580" marR="68580" marT="34290" marB="34290"/>
                </a:tc>
                <a:extLst>
                  <a:ext uri="{0D108BD9-81ED-4DB2-BD59-A6C34878D82A}">
                    <a16:rowId xmlns:a16="http://schemas.microsoft.com/office/drawing/2014/main" val="1030034611"/>
                  </a:ext>
                </a:extLst>
              </a:tr>
              <a:tr h="708660">
                <a:tc>
                  <a:txBody>
                    <a:bodyPr/>
                    <a:lstStyle/>
                    <a:p>
                      <a:r>
                        <a:rPr lang="it-IT" sz="1100" dirty="0" smtClean="0"/>
                        <a:t>19/10/20</a:t>
                      </a:r>
                      <a:endParaRPr lang="en-GB" sz="1100" dirty="0"/>
                    </a:p>
                  </a:txBody>
                  <a:tcPr marL="68580" marR="68580" marT="34290" marB="34290"/>
                </a:tc>
                <a:tc>
                  <a:txBody>
                    <a:bodyPr/>
                    <a:lstStyle/>
                    <a:p>
                      <a:r>
                        <a:rPr lang="it-IT" sz="1100" dirty="0" smtClean="0"/>
                        <a:t>SNAP</a:t>
                      </a:r>
                      <a:endParaRPr lang="en-GB" sz="11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t>3rd SNAP ACQUISITION</a:t>
                      </a:r>
                    </a:p>
                  </a:txBody>
                  <a:tcPr marL="68580" marR="68580" marT="34290" marB="34290"/>
                </a:tc>
                <a:tc>
                  <a:txBody>
                    <a:bodyPr/>
                    <a:lstStyle/>
                    <a:p>
                      <a:r>
                        <a:rPr lang="it-IT" sz="1100" dirty="0" smtClean="0"/>
                        <a:t>No </a:t>
                      </a:r>
                      <a:r>
                        <a:rPr lang="it-IT" sz="1100" dirty="0" err="1" smtClean="0"/>
                        <a:t>compression</a:t>
                      </a:r>
                      <a:r>
                        <a:rPr lang="it-IT" sz="1100" dirty="0" smtClean="0"/>
                        <a:t> on </a:t>
                      </a:r>
                      <a:r>
                        <a:rPr lang="it-IT" sz="1100" dirty="0" err="1" smtClean="0"/>
                        <a:t>going</a:t>
                      </a: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err="1" smtClean="0"/>
                        <a:t>Roll</a:t>
                      </a:r>
                      <a:r>
                        <a:rPr lang="it-IT" sz="1100" baseline="0" dirty="0" smtClean="0"/>
                        <a:t> Buffer Storage</a:t>
                      </a:r>
                      <a:endParaRPr lang="en-GB" sz="1100" dirty="0" smtClean="0"/>
                    </a:p>
                  </a:txBody>
                  <a:tcPr marL="68580" marR="68580" marT="34290" marB="34290"/>
                </a:tc>
                <a:tc>
                  <a:txBody>
                    <a:bodyPr/>
                    <a:lstStyle/>
                    <a:p>
                      <a:r>
                        <a:rPr lang="it-IT" sz="1100" dirty="0" smtClean="0"/>
                        <a:t>14.16 s</a:t>
                      </a:r>
                      <a:endParaRPr lang="en-GB" sz="1100" dirty="0"/>
                    </a:p>
                  </a:txBody>
                  <a:tcPr marL="68580" marR="68580" marT="34290" marB="34290"/>
                </a:tc>
                <a:tc>
                  <a:txBody>
                    <a:bodyPr/>
                    <a:lstStyle/>
                    <a:p>
                      <a:r>
                        <a:rPr lang="it-IT" sz="1100" dirty="0" smtClean="0"/>
                        <a:t>EAS1 3D</a:t>
                      </a:r>
                    </a:p>
                    <a:p>
                      <a:r>
                        <a:rPr lang="it-IT" sz="1100" dirty="0" smtClean="0"/>
                        <a:t>EAS1</a:t>
                      </a:r>
                      <a:r>
                        <a:rPr lang="it-IT" sz="1100" baseline="0" dirty="0" smtClean="0"/>
                        <a:t> 3D</a:t>
                      </a:r>
                      <a:endParaRPr lang="en-GB" sz="1100" baseline="0" dirty="0" smtClean="0"/>
                    </a:p>
                    <a:p>
                      <a:r>
                        <a:rPr lang="it-IT" sz="1100" baseline="0" dirty="0" smtClean="0"/>
                        <a:t>PAS SNAP</a:t>
                      </a:r>
                    </a:p>
                    <a:p>
                      <a:r>
                        <a:rPr lang="it-IT" sz="1100" baseline="0" dirty="0" smtClean="0"/>
                        <a:t>HIS ON</a:t>
                      </a:r>
                      <a:endParaRPr lang="en-GB" sz="1100" dirty="0"/>
                    </a:p>
                  </a:txBody>
                  <a:tcPr marL="68580" marR="68580" marT="34290" marB="34290"/>
                </a:tc>
                <a:tc>
                  <a:txBody>
                    <a:bodyPr/>
                    <a:lstStyle/>
                    <a:p>
                      <a:r>
                        <a:rPr lang="it-IT" sz="1100" dirty="0" smtClean="0"/>
                        <a:t>298</a:t>
                      </a:r>
                      <a:endParaRPr lang="en-GB" sz="1100" dirty="0"/>
                    </a:p>
                  </a:txBody>
                  <a:tcPr marL="68580" marR="68580" marT="34290" marB="34290"/>
                </a:tc>
                <a:extLst>
                  <a:ext uri="{0D108BD9-81ED-4DB2-BD59-A6C34878D82A}">
                    <a16:rowId xmlns:a16="http://schemas.microsoft.com/office/drawing/2014/main" val="1733356871"/>
                  </a:ext>
                </a:extLst>
              </a:tr>
              <a:tr h="708660">
                <a:tc>
                  <a:txBody>
                    <a:bodyPr/>
                    <a:lstStyle/>
                    <a:p>
                      <a:r>
                        <a:rPr lang="en-GB" sz="1100" dirty="0" smtClean="0"/>
                        <a:t>27/10/20</a:t>
                      </a:r>
                      <a:endParaRPr lang="en-GB" sz="1100" dirty="0"/>
                    </a:p>
                  </a:txBody>
                  <a:tcPr marL="68580" marR="68580" marT="34290" marB="34290"/>
                </a:tc>
                <a:tc>
                  <a:txBody>
                    <a:bodyPr/>
                    <a:lstStyle/>
                    <a:p>
                      <a:r>
                        <a:rPr lang="it-IT" sz="1100" dirty="0" smtClean="0"/>
                        <a:t>BURST</a:t>
                      </a:r>
                      <a:endParaRPr lang="en-GB" sz="1100" dirty="0"/>
                    </a:p>
                  </a:txBody>
                  <a:tcPr marL="68580" marR="68580" marT="34290" marB="34290"/>
                </a:tc>
                <a:tc>
                  <a:txBody>
                    <a:bodyPr/>
                    <a:lstStyle/>
                    <a:p>
                      <a:r>
                        <a:rPr lang="en-GB" sz="1100" dirty="0" smtClean="0"/>
                        <a:t>258 sec after</a:t>
                      </a:r>
                      <a:r>
                        <a:rPr lang="en-GB" sz="1100" baseline="0" dirty="0" smtClean="0"/>
                        <a:t> burst </a:t>
                      </a:r>
                      <a:endParaRPr lang="en-GB" sz="1100" dirty="0"/>
                    </a:p>
                  </a:txBody>
                  <a:tcPr marL="68580" marR="68580" marT="34290" marB="34290"/>
                </a:tc>
                <a:tc>
                  <a:txBody>
                    <a:bodyPr/>
                    <a:lstStyle/>
                    <a:p>
                      <a:r>
                        <a:rPr lang="it-IT" sz="1100" dirty="0" smtClean="0"/>
                        <a:t>No </a:t>
                      </a:r>
                      <a:r>
                        <a:rPr lang="it-IT" sz="1100" dirty="0" err="1" smtClean="0"/>
                        <a:t>compression</a:t>
                      </a:r>
                      <a:r>
                        <a:rPr lang="it-IT" sz="1100" dirty="0" smtClean="0"/>
                        <a:t> on </a:t>
                      </a:r>
                      <a:r>
                        <a:rPr lang="it-IT" sz="1100" dirty="0" err="1" smtClean="0"/>
                        <a:t>going</a:t>
                      </a: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err="1" smtClean="0"/>
                        <a:t>Roll</a:t>
                      </a:r>
                      <a:r>
                        <a:rPr lang="it-IT" sz="1100" baseline="0" dirty="0" smtClean="0"/>
                        <a:t> Buffer Storage</a:t>
                      </a:r>
                      <a:endParaRPr lang="en-GB" sz="1100" dirty="0" smtClean="0"/>
                    </a:p>
                  </a:txBody>
                  <a:tcPr marL="68580" marR="68580" marT="34290" marB="34290"/>
                </a:tc>
                <a:tc>
                  <a:txBody>
                    <a:bodyPr/>
                    <a:lstStyle/>
                    <a:p>
                      <a:r>
                        <a:rPr lang="it-IT" sz="1100" dirty="0" smtClean="0"/>
                        <a:t>14.33 s</a:t>
                      </a:r>
                      <a:endParaRPr lang="en-GB" sz="1100" dirty="0"/>
                    </a:p>
                  </a:txBody>
                  <a:tcPr marL="68580" marR="68580" marT="34290" marB="34290"/>
                </a:tc>
                <a:tc>
                  <a:txBody>
                    <a:bodyPr/>
                    <a:lstStyle/>
                    <a:p>
                      <a:r>
                        <a:rPr lang="it-IT" sz="1100" dirty="0" smtClean="0"/>
                        <a:t>EAS1 3D</a:t>
                      </a:r>
                    </a:p>
                    <a:p>
                      <a:r>
                        <a:rPr lang="it-IT" sz="1100" dirty="0" smtClean="0"/>
                        <a:t>EAS1</a:t>
                      </a:r>
                      <a:r>
                        <a:rPr lang="it-IT" sz="1100" baseline="0" dirty="0" smtClean="0"/>
                        <a:t> 3D</a:t>
                      </a:r>
                      <a:endParaRPr lang="en-GB" sz="1100" baseline="0" dirty="0" smtClean="0"/>
                    </a:p>
                    <a:p>
                      <a:r>
                        <a:rPr lang="it-IT" sz="1100" baseline="0" dirty="0" smtClean="0"/>
                        <a:t>PAS BURST</a:t>
                      </a:r>
                    </a:p>
                    <a:p>
                      <a:r>
                        <a:rPr lang="it-IT" sz="1100" baseline="0" dirty="0" smtClean="0"/>
                        <a:t>HIS ON</a:t>
                      </a:r>
                      <a:endParaRPr lang="en-GB" sz="1100" dirty="0" smtClean="0"/>
                    </a:p>
                  </a:txBody>
                  <a:tcPr marL="68580" marR="68580" marT="34290" marB="34290"/>
                </a:tc>
                <a:tc>
                  <a:txBody>
                    <a:bodyPr/>
                    <a:lstStyle/>
                    <a:p>
                      <a:r>
                        <a:rPr lang="it-IT" sz="1100" dirty="0" smtClean="0"/>
                        <a:t>167</a:t>
                      </a:r>
                      <a:endParaRPr lang="en-GB" sz="1100" dirty="0"/>
                    </a:p>
                  </a:txBody>
                  <a:tcPr marL="68580" marR="68580" marT="34290" marB="34290"/>
                </a:tc>
                <a:extLst>
                  <a:ext uri="{0D108BD9-81ED-4DB2-BD59-A6C34878D82A}">
                    <a16:rowId xmlns:a16="http://schemas.microsoft.com/office/drawing/2014/main" val="1686155094"/>
                  </a:ext>
                </a:extLst>
              </a:tr>
              <a:tr h="708660">
                <a:tc>
                  <a:txBody>
                    <a:bodyPr/>
                    <a:lstStyle/>
                    <a:p>
                      <a:r>
                        <a:rPr lang="en-GB" sz="1100" dirty="0" smtClean="0"/>
                        <a:t>01/06/21</a:t>
                      </a:r>
                      <a:endParaRPr lang="en-GB" sz="1100" dirty="0"/>
                    </a:p>
                  </a:txBody>
                  <a:tcPr marL="68580" marR="68580" marT="34290" marB="34290"/>
                </a:tc>
                <a:tc>
                  <a:txBody>
                    <a:bodyPr/>
                    <a:lstStyle/>
                    <a:p>
                      <a:r>
                        <a:rPr lang="it-IT" sz="1100" dirty="0" smtClean="0"/>
                        <a:t>BURST</a:t>
                      </a:r>
                      <a:endParaRPr lang="en-GB" sz="1100" dirty="0"/>
                    </a:p>
                  </a:txBody>
                  <a:tcPr marL="68580" marR="68580" marT="34290" marB="34290"/>
                </a:tc>
                <a:tc>
                  <a:txBody>
                    <a:bodyPr/>
                    <a:lstStyle/>
                    <a:p>
                      <a:r>
                        <a:rPr lang="en-GB" sz="1100" dirty="0" smtClean="0"/>
                        <a:t>252 sec after</a:t>
                      </a:r>
                      <a:r>
                        <a:rPr lang="en-GB" sz="1100" baseline="0" dirty="0" smtClean="0"/>
                        <a:t> burst </a:t>
                      </a:r>
                      <a:endParaRPr lang="en-GB" sz="1100" dirty="0"/>
                    </a:p>
                  </a:txBody>
                  <a:tcPr marL="68580" marR="68580" marT="34290" marB="34290"/>
                </a:tc>
                <a:tc>
                  <a:txBody>
                    <a:bodyPr/>
                    <a:lstStyle/>
                    <a:p>
                      <a:r>
                        <a:rPr lang="it-IT" sz="1100" dirty="0" smtClean="0"/>
                        <a:t>No </a:t>
                      </a:r>
                      <a:r>
                        <a:rPr lang="it-IT" sz="1100" dirty="0" err="1" smtClean="0"/>
                        <a:t>compression</a:t>
                      </a:r>
                      <a:r>
                        <a:rPr lang="it-IT" sz="1100" dirty="0" smtClean="0"/>
                        <a:t> on </a:t>
                      </a:r>
                      <a:r>
                        <a:rPr lang="it-IT" sz="1100" dirty="0" err="1" smtClean="0"/>
                        <a:t>going</a:t>
                      </a: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err="1" smtClean="0"/>
                        <a:t>Roll</a:t>
                      </a:r>
                      <a:r>
                        <a:rPr lang="it-IT" sz="1100" baseline="0" dirty="0" smtClean="0"/>
                        <a:t> Buffer Storage</a:t>
                      </a:r>
                      <a:endParaRPr lang="en-GB" sz="1100" dirty="0" smtClean="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smtClean="0"/>
                        <a:t>14.83 s</a:t>
                      </a:r>
                      <a:endParaRPr lang="en-GB" sz="1100" dirty="0" smtClean="0"/>
                    </a:p>
                  </a:txBody>
                  <a:tcPr marL="68580" marR="68580" marT="34290" marB="34290"/>
                </a:tc>
                <a:tc>
                  <a:txBody>
                    <a:bodyPr/>
                    <a:lstStyle/>
                    <a:p>
                      <a:r>
                        <a:rPr lang="it-IT" sz="1100" dirty="0" smtClean="0"/>
                        <a:t>EAS1 Off</a:t>
                      </a:r>
                    </a:p>
                    <a:p>
                      <a:r>
                        <a:rPr lang="it-IT" sz="1100" dirty="0" smtClean="0"/>
                        <a:t>EAS1</a:t>
                      </a:r>
                      <a:r>
                        <a:rPr lang="it-IT" sz="1100" baseline="0" dirty="0" smtClean="0"/>
                        <a:t> Off</a:t>
                      </a:r>
                      <a:endParaRPr lang="en-GB" sz="1100" baseline="0" dirty="0" smtClean="0"/>
                    </a:p>
                    <a:p>
                      <a:r>
                        <a:rPr lang="it-IT" sz="1100" baseline="0" dirty="0" smtClean="0"/>
                        <a:t>PAS BURST</a:t>
                      </a:r>
                    </a:p>
                    <a:p>
                      <a:r>
                        <a:rPr lang="it-IT" sz="1100" baseline="0" dirty="0" smtClean="0"/>
                        <a:t>HIS ON</a:t>
                      </a:r>
                      <a:endParaRPr lang="en-GB" sz="1100" dirty="0" smtClean="0"/>
                    </a:p>
                  </a:txBody>
                  <a:tcPr marL="68580" marR="68580" marT="34290" marB="34290"/>
                </a:tc>
                <a:tc>
                  <a:txBody>
                    <a:bodyPr/>
                    <a:lstStyle/>
                    <a:p>
                      <a:r>
                        <a:rPr lang="it-IT" sz="1100" dirty="0" smtClean="0"/>
                        <a:t>188</a:t>
                      </a:r>
                      <a:endParaRPr lang="en-GB" sz="1100" dirty="0" smtClean="0"/>
                    </a:p>
                  </a:txBody>
                  <a:tcPr marL="68580" marR="68580" marT="34290" marB="34290"/>
                </a:tc>
                <a:extLst>
                  <a:ext uri="{0D108BD9-81ED-4DB2-BD59-A6C34878D82A}">
                    <a16:rowId xmlns:a16="http://schemas.microsoft.com/office/drawing/2014/main" val="3255202608"/>
                  </a:ext>
                </a:extLst>
              </a:tr>
            </a:tbl>
          </a:graphicData>
        </a:graphic>
      </p:graphicFrame>
      <p:sp>
        <p:nvSpPr>
          <p:cNvPr id="5" name="CasellaDiTesto 4"/>
          <p:cNvSpPr txBox="1"/>
          <p:nvPr/>
        </p:nvSpPr>
        <p:spPr>
          <a:xfrm>
            <a:off x="1475656" y="980728"/>
            <a:ext cx="6408712" cy="369332"/>
          </a:xfrm>
          <a:prstGeom prst="rect">
            <a:avLst/>
          </a:prstGeom>
          <a:noFill/>
        </p:spPr>
        <p:txBody>
          <a:bodyPr wrap="square" rtlCol="0">
            <a:spAutoFit/>
          </a:bodyPr>
          <a:lstStyle/>
          <a:p>
            <a:r>
              <a:rPr lang="it-IT" b="1" dirty="0" err="1" smtClean="0"/>
              <a:t>Reboot</a:t>
            </a:r>
            <a:r>
              <a:rPr lang="it-IT" b="1" dirty="0" smtClean="0"/>
              <a:t> </a:t>
            </a:r>
            <a:r>
              <a:rPr lang="it-IT" b="1" dirty="0" err="1" smtClean="0"/>
              <a:t>Details</a:t>
            </a:r>
            <a:endParaRPr lang="en-GB" b="1" dirty="0"/>
          </a:p>
        </p:txBody>
      </p:sp>
    </p:spTree>
    <p:extLst>
      <p:ext uri="{BB962C8B-B14F-4D97-AF65-F5344CB8AC3E}">
        <p14:creationId xmlns:p14="http://schemas.microsoft.com/office/powerpoint/2010/main" val="417723384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CasellaDiTesto 6"/>
          <p:cNvSpPr txBox="1">
            <a:spLocks noChangeArrowheads="1"/>
          </p:cNvSpPr>
          <p:nvPr/>
        </p:nvSpPr>
        <p:spPr bwMode="auto">
          <a:xfrm>
            <a:off x="971600" y="934534"/>
            <a:ext cx="6552728" cy="369332"/>
          </a:xfrm>
          <a:prstGeom prst="rect">
            <a:avLst/>
          </a:prstGeom>
          <a:noFill/>
          <a:ln w="9525">
            <a:noFill/>
            <a:miter lim="800000"/>
            <a:headEnd/>
            <a:tailEnd/>
          </a:ln>
        </p:spPr>
        <p:txBody>
          <a:bodyPr wrap="square">
            <a:spAutoFit/>
          </a:bodyPr>
          <a:lstStyle/>
          <a:p>
            <a:pPr algn="ctr"/>
            <a:r>
              <a:rPr lang="it-IT" b="1" dirty="0" smtClean="0"/>
              <a:t>Plan</a:t>
            </a:r>
            <a:endParaRPr lang="it-IT" b="1" dirty="0"/>
          </a:p>
        </p:txBody>
      </p:sp>
      <p:sp>
        <p:nvSpPr>
          <p:cNvPr id="5" name="Rettangolo 5"/>
          <p:cNvSpPr>
            <a:spLocks noChangeArrowheads="1"/>
          </p:cNvSpPr>
          <p:nvPr/>
        </p:nvSpPr>
        <p:spPr bwMode="auto">
          <a:xfrm>
            <a:off x="208744" y="1556792"/>
            <a:ext cx="8467712" cy="4401205"/>
          </a:xfrm>
          <a:prstGeom prst="rect">
            <a:avLst/>
          </a:prstGeom>
          <a:noFill/>
          <a:ln w="9525">
            <a:noFill/>
            <a:miter lim="800000"/>
            <a:headEnd/>
            <a:tailEnd/>
          </a:ln>
        </p:spPr>
        <p:txBody>
          <a:bodyPr wrap="square">
            <a:spAutoFit/>
          </a:bodyPr>
          <a:lstStyle/>
          <a:p>
            <a:r>
              <a:rPr lang="it-IT" sz="1400" dirty="0" smtClean="0"/>
              <a:t>1) ASAP new </a:t>
            </a:r>
            <a:r>
              <a:rPr lang="it-IT" sz="1400" dirty="0" err="1" smtClean="0"/>
              <a:t>functionalities</a:t>
            </a:r>
            <a:r>
              <a:rPr lang="it-IT" sz="1400" dirty="0" smtClean="0"/>
              <a:t> are </a:t>
            </a:r>
            <a:r>
              <a:rPr lang="it-IT" sz="1400" dirty="0" err="1" smtClean="0"/>
              <a:t>implemented</a:t>
            </a:r>
            <a:r>
              <a:rPr lang="it-IT" sz="1400" dirty="0" smtClean="0"/>
              <a:t> </a:t>
            </a:r>
            <a:r>
              <a:rPr lang="it-IT" sz="1400" dirty="0" err="1" smtClean="0"/>
              <a:t>we</a:t>
            </a:r>
            <a:r>
              <a:rPr lang="it-IT" sz="1400" dirty="0" smtClean="0"/>
              <a:t> </a:t>
            </a:r>
            <a:r>
              <a:rPr lang="it-IT" sz="1400" dirty="0" err="1" smtClean="0"/>
              <a:t>will</a:t>
            </a:r>
            <a:r>
              <a:rPr lang="it-IT" sz="1400" dirty="0" smtClean="0"/>
              <a:t> create the FSW 3.4.1 and </a:t>
            </a:r>
            <a:r>
              <a:rPr lang="it-IT" sz="1400" dirty="0" err="1" smtClean="0"/>
              <a:t>will</a:t>
            </a:r>
            <a:r>
              <a:rPr lang="it-IT" sz="1400" dirty="0" smtClean="0"/>
              <a:t> </a:t>
            </a:r>
            <a:r>
              <a:rPr lang="it-IT" sz="1400" dirty="0" err="1" smtClean="0"/>
              <a:t>perform</a:t>
            </a:r>
            <a:r>
              <a:rPr lang="it-IT" sz="1400" dirty="0" smtClean="0"/>
              <a:t> the first test in TSD with the DPU Flight </a:t>
            </a:r>
            <a:r>
              <a:rPr lang="it-IT" sz="1400" dirty="0" err="1" smtClean="0"/>
              <a:t>spare</a:t>
            </a:r>
            <a:r>
              <a:rPr lang="it-IT" sz="1400" dirty="0" smtClean="0"/>
              <a:t> and </a:t>
            </a:r>
            <a:r>
              <a:rPr lang="it-IT" sz="1400" dirty="0" err="1" smtClean="0"/>
              <a:t>internal</a:t>
            </a:r>
            <a:r>
              <a:rPr lang="it-IT" sz="1400" dirty="0" smtClean="0"/>
              <a:t> </a:t>
            </a:r>
            <a:r>
              <a:rPr lang="it-IT" sz="1400" dirty="0" err="1" smtClean="0"/>
              <a:t>sensors</a:t>
            </a:r>
            <a:r>
              <a:rPr lang="it-IT" sz="1400" dirty="0" smtClean="0"/>
              <a:t> </a:t>
            </a:r>
            <a:r>
              <a:rPr lang="it-IT" sz="1400" dirty="0" err="1" smtClean="0"/>
              <a:t>simulators</a:t>
            </a:r>
            <a:r>
              <a:rPr lang="it-IT" sz="1400" dirty="0" smtClean="0"/>
              <a:t> (OBC and PAS)</a:t>
            </a:r>
          </a:p>
          <a:p>
            <a:pPr marL="285750" indent="-285750">
              <a:buFont typeface="Arial" panose="020B0604020202020204" pitchFamily="34" charset="0"/>
              <a:buChar char="•"/>
            </a:pPr>
            <a:endParaRPr lang="it-IT" sz="1400" dirty="0"/>
          </a:p>
          <a:p>
            <a:r>
              <a:rPr lang="it-IT" sz="1400" dirty="0" smtClean="0"/>
              <a:t>2) </a:t>
            </a:r>
            <a:r>
              <a:rPr lang="it-IT" sz="1400" dirty="0" err="1" smtClean="0"/>
              <a:t>When</a:t>
            </a:r>
            <a:r>
              <a:rPr lang="it-IT" sz="1400" dirty="0" smtClean="0"/>
              <a:t> </a:t>
            </a:r>
            <a:r>
              <a:rPr lang="it-IT" sz="1400" dirty="0" err="1" smtClean="0"/>
              <a:t>we</a:t>
            </a:r>
            <a:r>
              <a:rPr lang="it-IT" sz="1400" dirty="0" smtClean="0"/>
              <a:t> </a:t>
            </a:r>
            <a:r>
              <a:rPr lang="it-IT" sz="1400" dirty="0" err="1" smtClean="0"/>
              <a:t>will</a:t>
            </a:r>
            <a:r>
              <a:rPr lang="it-IT" sz="1400" dirty="0" smtClean="0"/>
              <a:t> complete the test in TSD w</a:t>
            </a:r>
            <a:r>
              <a:rPr lang="en-GB" sz="1400" dirty="0" smtClean="0"/>
              <a:t>e will deliver the new SW version to MSSL for a validation phase on the DPU EM II </a:t>
            </a:r>
          </a:p>
          <a:p>
            <a:pPr marL="285750" indent="-285750">
              <a:buFont typeface="Arial" panose="020B0604020202020204" pitchFamily="34" charset="0"/>
              <a:buChar char="•"/>
            </a:pPr>
            <a:endParaRPr lang="en-GB" sz="1400" dirty="0" smtClean="0"/>
          </a:p>
          <a:p>
            <a:r>
              <a:rPr lang="en-GB" sz="1400" dirty="0" smtClean="0"/>
              <a:t>3) Then we propose to perform also a test on ETB in order to verify the new SW behaviour with the OBC EM that as said many time performs differently from SIIS. We have also to validate on ETB the download of MRAM containing the TRACE data in order to be sure that the entire process works properly</a:t>
            </a:r>
          </a:p>
          <a:p>
            <a:pPr marL="285750" indent="-285750">
              <a:buFont typeface="Arial" panose="020B0604020202020204" pitchFamily="34" charset="0"/>
              <a:buChar char="•"/>
            </a:pPr>
            <a:endParaRPr lang="en-GB" sz="1400" dirty="0"/>
          </a:p>
          <a:p>
            <a:r>
              <a:rPr lang="en-GB" sz="1400" dirty="0" smtClean="0"/>
              <a:t>4) Finally we will upload the new FSW 3.4.1 on DPU Redundant MRAM A, put PAS in SNAP or burst mode and dump the TRACE data after one or more reboots </a:t>
            </a:r>
          </a:p>
          <a:p>
            <a:pPr marL="285750" indent="-285750">
              <a:buFont typeface="Arial" panose="020B0604020202020204" pitchFamily="34" charset="0"/>
              <a:buChar char="•"/>
            </a:pPr>
            <a:endParaRPr lang="en-GB" sz="1400" dirty="0"/>
          </a:p>
          <a:p>
            <a:endParaRPr lang="en-GB" sz="1400" dirty="0" smtClean="0"/>
          </a:p>
          <a:p>
            <a:r>
              <a:rPr lang="en-GB" sz="1400" dirty="0" smtClean="0"/>
              <a:t>If we are able to reproduce the reboot issue in MSSL (e.g. playing the flight data obviously) steps 3 and 4  </a:t>
            </a:r>
            <a:r>
              <a:rPr lang="en-GB" sz="1400" smtClean="0"/>
              <a:t>will not be done. </a:t>
            </a:r>
            <a:endParaRPr lang="it-IT" sz="1400" dirty="0" smtClean="0"/>
          </a:p>
          <a:p>
            <a:pPr marL="285750" indent="-285750">
              <a:buFont typeface="Arial" panose="020B0604020202020204" pitchFamily="34" charset="0"/>
              <a:buChar char="•"/>
            </a:pPr>
            <a:endParaRPr lang="it-IT" sz="1400" dirty="0" smtClean="0"/>
          </a:p>
          <a:p>
            <a:pPr marL="285750" indent="-285750">
              <a:buFont typeface="Arial" panose="020B0604020202020204" pitchFamily="34" charset="0"/>
              <a:buChar char="•"/>
            </a:pPr>
            <a:endParaRPr lang="it-IT" sz="1400" dirty="0" smtClean="0"/>
          </a:p>
          <a:p>
            <a:pPr marL="285750" indent="-285750">
              <a:buFont typeface="Arial" panose="020B0604020202020204" pitchFamily="34" charset="0"/>
              <a:buChar char="•"/>
            </a:pPr>
            <a:endParaRPr lang="it-IT" sz="1400" dirty="0"/>
          </a:p>
          <a:p>
            <a:pPr lvl="1"/>
            <a:endParaRPr lang="it-IT" sz="1400" b="1" dirty="0"/>
          </a:p>
        </p:txBody>
      </p:sp>
    </p:spTree>
    <p:extLst>
      <p:ext uri="{BB962C8B-B14F-4D97-AF65-F5344CB8AC3E}">
        <p14:creationId xmlns:p14="http://schemas.microsoft.com/office/powerpoint/2010/main" val="293873246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a 2"/>
          <p:cNvGraphicFramePr>
            <a:graphicFrameLocks noGrp="1"/>
          </p:cNvGraphicFramePr>
          <p:nvPr>
            <p:extLst>
              <p:ext uri="{D42A27DB-BD31-4B8C-83A1-F6EECF244321}">
                <p14:modId xmlns:p14="http://schemas.microsoft.com/office/powerpoint/2010/main" val="3190116501"/>
              </p:ext>
            </p:extLst>
          </p:nvPr>
        </p:nvGraphicFramePr>
        <p:xfrm>
          <a:off x="971599" y="1052735"/>
          <a:ext cx="6759675" cy="4406794"/>
        </p:xfrm>
        <a:graphic>
          <a:graphicData uri="http://schemas.openxmlformats.org/drawingml/2006/table">
            <a:tbl>
              <a:tblPr firstRow="1" bandRow="1">
                <a:tableStyleId>{5C22544A-7EE6-4342-B048-85BDC9FD1C3A}</a:tableStyleId>
              </a:tblPr>
              <a:tblGrid>
                <a:gridCol w="883387">
                  <a:extLst>
                    <a:ext uri="{9D8B030D-6E8A-4147-A177-3AD203B41FA5}">
                      <a16:colId xmlns:a16="http://schemas.microsoft.com/office/drawing/2014/main" val="2402564930"/>
                    </a:ext>
                  </a:extLst>
                </a:gridCol>
                <a:gridCol w="719530">
                  <a:extLst>
                    <a:ext uri="{9D8B030D-6E8A-4147-A177-3AD203B41FA5}">
                      <a16:colId xmlns:a16="http://schemas.microsoft.com/office/drawing/2014/main" val="4162674672"/>
                    </a:ext>
                  </a:extLst>
                </a:gridCol>
                <a:gridCol w="1158832">
                  <a:extLst>
                    <a:ext uri="{9D8B030D-6E8A-4147-A177-3AD203B41FA5}">
                      <a16:colId xmlns:a16="http://schemas.microsoft.com/office/drawing/2014/main" val="2781296693"/>
                    </a:ext>
                  </a:extLst>
                </a:gridCol>
                <a:gridCol w="1358360">
                  <a:extLst>
                    <a:ext uri="{9D8B030D-6E8A-4147-A177-3AD203B41FA5}">
                      <a16:colId xmlns:a16="http://schemas.microsoft.com/office/drawing/2014/main" val="3956734789"/>
                    </a:ext>
                  </a:extLst>
                </a:gridCol>
                <a:gridCol w="742051">
                  <a:extLst>
                    <a:ext uri="{9D8B030D-6E8A-4147-A177-3AD203B41FA5}">
                      <a16:colId xmlns:a16="http://schemas.microsoft.com/office/drawing/2014/main" val="225345175"/>
                    </a:ext>
                  </a:extLst>
                </a:gridCol>
                <a:gridCol w="1265010">
                  <a:extLst>
                    <a:ext uri="{9D8B030D-6E8A-4147-A177-3AD203B41FA5}">
                      <a16:colId xmlns:a16="http://schemas.microsoft.com/office/drawing/2014/main" val="1519542702"/>
                    </a:ext>
                  </a:extLst>
                </a:gridCol>
                <a:gridCol w="632505">
                  <a:extLst>
                    <a:ext uri="{9D8B030D-6E8A-4147-A177-3AD203B41FA5}">
                      <a16:colId xmlns:a16="http://schemas.microsoft.com/office/drawing/2014/main" val="2009466924"/>
                    </a:ext>
                  </a:extLst>
                </a:gridCol>
              </a:tblGrid>
              <a:tr h="746002">
                <a:tc>
                  <a:txBody>
                    <a:bodyPr/>
                    <a:lstStyle/>
                    <a:p>
                      <a:r>
                        <a:rPr lang="it-IT" sz="1100" dirty="0" smtClean="0"/>
                        <a:t>Event</a:t>
                      </a:r>
                      <a:endParaRPr lang="en-GB" sz="1100" b="1" kern="1200" dirty="0">
                        <a:solidFill>
                          <a:schemeClr val="lt1"/>
                        </a:solidFill>
                        <a:latin typeface="+mn-lt"/>
                        <a:ea typeface="+mn-ea"/>
                        <a:cs typeface="+mn-cs"/>
                      </a:endParaRPr>
                    </a:p>
                  </a:txBody>
                  <a:tcPr marL="68580" marR="68580" marT="34290" marB="34290"/>
                </a:tc>
                <a:tc>
                  <a:txBody>
                    <a:bodyPr/>
                    <a:lstStyle/>
                    <a:p>
                      <a:r>
                        <a:rPr lang="it-IT" sz="1100" dirty="0" err="1" smtClean="0"/>
                        <a:t>Type</a:t>
                      </a:r>
                      <a:r>
                        <a:rPr lang="it-IT" sz="1100" dirty="0" smtClean="0"/>
                        <a:t> </a:t>
                      </a:r>
                      <a:endParaRPr lang="en-GB" sz="1100" dirty="0"/>
                    </a:p>
                  </a:txBody>
                  <a:tcPr marL="68580" marR="68580" marT="34290" marB="34290"/>
                </a:tc>
                <a:tc>
                  <a:txBody>
                    <a:bodyPr/>
                    <a:lstStyle/>
                    <a:p>
                      <a:r>
                        <a:rPr lang="it-IT" sz="1100" dirty="0" err="1" smtClean="0"/>
                        <a:t>Possible</a:t>
                      </a:r>
                      <a:r>
                        <a:rPr lang="it-IT" sz="1100" dirty="0" smtClean="0"/>
                        <a:t> PAS </a:t>
                      </a:r>
                      <a:r>
                        <a:rPr lang="it-IT" sz="1100" dirty="0" err="1" smtClean="0"/>
                        <a:t>activity</a:t>
                      </a:r>
                      <a:endParaRPr lang="en-GB" sz="1100" dirty="0"/>
                    </a:p>
                  </a:txBody>
                  <a:tcPr marL="68580" marR="68580" marT="34290" marB="34290"/>
                </a:tc>
                <a:tc>
                  <a:txBody>
                    <a:bodyPr/>
                    <a:lstStyle/>
                    <a:p>
                      <a:r>
                        <a:rPr lang="it-IT" sz="1100" dirty="0" smtClean="0"/>
                        <a:t>DPU Activity</a:t>
                      </a:r>
                      <a:endParaRPr lang="en-GB" sz="11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smtClean="0"/>
                        <a:t>Time to </a:t>
                      </a:r>
                      <a:r>
                        <a:rPr lang="it-IT" sz="1100" dirty="0" err="1" smtClean="0"/>
                        <a:t>reboot</a:t>
                      </a:r>
                      <a:endParaRPr lang="en-GB" sz="1100" dirty="0" smtClean="0"/>
                    </a:p>
                    <a:p>
                      <a:endParaRPr lang="en-GB" sz="1100" dirty="0"/>
                    </a:p>
                  </a:txBody>
                  <a:tcPr marL="68580" marR="68580" marT="34290" marB="34290"/>
                </a:tc>
                <a:tc>
                  <a:txBody>
                    <a:bodyPr/>
                    <a:lstStyle/>
                    <a:p>
                      <a:r>
                        <a:rPr lang="it-IT" sz="1100" dirty="0" smtClean="0"/>
                        <a:t>Sensor State</a:t>
                      </a:r>
                      <a:endParaRPr lang="en-GB" sz="1100" dirty="0"/>
                    </a:p>
                  </a:txBody>
                  <a:tcPr marL="68580" marR="68580" marT="34290" marB="34290"/>
                </a:tc>
                <a:tc>
                  <a:txBody>
                    <a:bodyPr/>
                    <a:lstStyle/>
                    <a:p>
                      <a:r>
                        <a:rPr lang="it-IT" sz="1100" dirty="0" err="1" smtClean="0"/>
                        <a:t>Maj</a:t>
                      </a:r>
                      <a:endParaRPr lang="en-GB" sz="1100" dirty="0"/>
                    </a:p>
                  </a:txBody>
                  <a:tcPr marL="68580" marR="68580" marT="34290" marB="34290"/>
                </a:tc>
                <a:extLst>
                  <a:ext uri="{0D108BD9-81ED-4DB2-BD59-A6C34878D82A}">
                    <a16:rowId xmlns:a16="http://schemas.microsoft.com/office/drawing/2014/main" val="1056621875"/>
                  </a:ext>
                </a:extLst>
              </a:tr>
              <a:tr h="746002">
                <a:tc>
                  <a:txBody>
                    <a:bodyPr/>
                    <a:lstStyle/>
                    <a:p>
                      <a:r>
                        <a:rPr lang="en-GB" sz="1100" dirty="0" smtClean="0"/>
                        <a:t>14/06/21</a:t>
                      </a:r>
                      <a:endParaRPr lang="en-GB" sz="1100" dirty="0"/>
                    </a:p>
                  </a:txBody>
                  <a:tcPr marL="68580" marR="68580" marT="34290" marB="34290"/>
                </a:tc>
                <a:tc>
                  <a:txBody>
                    <a:bodyPr/>
                    <a:lstStyle/>
                    <a:p>
                      <a:r>
                        <a:rPr lang="it-IT" sz="1100" dirty="0" smtClean="0"/>
                        <a:t>BURST</a:t>
                      </a:r>
                      <a:endParaRPr lang="en-GB" sz="1100" dirty="0"/>
                    </a:p>
                  </a:txBody>
                  <a:tcPr marL="68580" marR="68580" marT="34290" marB="34290"/>
                </a:tc>
                <a:tc>
                  <a:txBody>
                    <a:bodyPr/>
                    <a:lstStyle/>
                    <a:p>
                      <a:r>
                        <a:rPr lang="en-GB" sz="1100" dirty="0" smtClean="0"/>
                        <a:t>43 sec after</a:t>
                      </a:r>
                      <a:r>
                        <a:rPr lang="en-GB" sz="1100" baseline="0" dirty="0" smtClean="0"/>
                        <a:t> burst </a:t>
                      </a:r>
                      <a:endParaRPr lang="en-GB" sz="1100" dirty="0"/>
                    </a:p>
                  </a:txBody>
                  <a:tcPr marL="68580" marR="68580" marT="34290" marB="34290"/>
                </a:tc>
                <a:tc>
                  <a:txBody>
                    <a:bodyPr/>
                    <a:lstStyle/>
                    <a:p>
                      <a:r>
                        <a:rPr lang="it-IT" sz="1100" dirty="0" smtClean="0"/>
                        <a:t>No </a:t>
                      </a:r>
                      <a:r>
                        <a:rPr lang="it-IT" sz="1100" dirty="0" err="1" smtClean="0"/>
                        <a:t>compression</a:t>
                      </a:r>
                      <a:r>
                        <a:rPr lang="it-IT" sz="1100" dirty="0" smtClean="0"/>
                        <a:t> on </a:t>
                      </a:r>
                      <a:r>
                        <a:rPr lang="it-IT" sz="1100" dirty="0" err="1" smtClean="0"/>
                        <a:t>going</a:t>
                      </a: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err="1" smtClean="0"/>
                        <a:t>Roll</a:t>
                      </a:r>
                      <a:r>
                        <a:rPr lang="it-IT" sz="1100" baseline="0" dirty="0" smtClean="0"/>
                        <a:t> Buffer Storage</a:t>
                      </a:r>
                      <a:endParaRPr lang="en-GB" sz="1100" dirty="0" smtClean="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smtClean="0"/>
                        <a:t>13.92 s</a:t>
                      </a:r>
                      <a:endParaRPr lang="en-GB" sz="1100" dirty="0" smtClean="0"/>
                    </a:p>
                  </a:txBody>
                  <a:tcPr marL="68580" marR="68580" marT="34290" marB="34290"/>
                </a:tc>
                <a:tc>
                  <a:txBody>
                    <a:bodyPr/>
                    <a:lstStyle/>
                    <a:p>
                      <a:r>
                        <a:rPr lang="it-IT" sz="1100" dirty="0" smtClean="0"/>
                        <a:t>EAS1 No Science</a:t>
                      </a:r>
                    </a:p>
                    <a:p>
                      <a:r>
                        <a:rPr lang="it-IT" sz="1100" dirty="0" smtClean="0"/>
                        <a:t>EAS1</a:t>
                      </a:r>
                      <a:r>
                        <a:rPr lang="it-IT" sz="1100" baseline="0" dirty="0" smtClean="0"/>
                        <a:t> No science</a:t>
                      </a:r>
                      <a:endParaRPr lang="en-GB" sz="1100" baseline="0" dirty="0" smtClean="0"/>
                    </a:p>
                    <a:p>
                      <a:r>
                        <a:rPr lang="it-IT" sz="1100" baseline="0" dirty="0" smtClean="0"/>
                        <a:t>PAS BURST</a:t>
                      </a:r>
                    </a:p>
                    <a:p>
                      <a:r>
                        <a:rPr lang="it-IT" sz="1100" baseline="0" dirty="0" smtClean="0"/>
                        <a:t>HIS ON</a:t>
                      </a:r>
                      <a:endParaRPr lang="en-GB" sz="1100" dirty="0" smtClean="0"/>
                    </a:p>
                  </a:txBody>
                  <a:tcPr marL="68580" marR="68580" marT="34290" marB="34290"/>
                </a:tc>
                <a:tc>
                  <a:txBody>
                    <a:bodyPr/>
                    <a:lstStyle/>
                    <a:p>
                      <a:r>
                        <a:rPr lang="it-IT" sz="1100" dirty="0" smtClean="0"/>
                        <a:t>276</a:t>
                      </a:r>
                      <a:endParaRPr lang="en-GB" sz="1100" dirty="0" smtClean="0"/>
                    </a:p>
                  </a:txBody>
                  <a:tcPr marL="68580" marR="68580" marT="34290" marB="34290"/>
                </a:tc>
                <a:extLst>
                  <a:ext uri="{0D108BD9-81ED-4DB2-BD59-A6C34878D82A}">
                    <a16:rowId xmlns:a16="http://schemas.microsoft.com/office/drawing/2014/main" val="2590918258"/>
                  </a:ext>
                </a:extLst>
              </a:tr>
              <a:tr h="746002">
                <a:tc>
                  <a:txBody>
                    <a:bodyPr/>
                    <a:lstStyle/>
                    <a:p>
                      <a:r>
                        <a:rPr lang="en-GB" sz="1100" dirty="0" smtClean="0"/>
                        <a:t>23/06/21</a:t>
                      </a:r>
                      <a:endParaRPr lang="en-GB" sz="1100" dirty="0"/>
                    </a:p>
                  </a:txBody>
                  <a:tcPr marL="68580" marR="68580" marT="34290" marB="34290"/>
                </a:tc>
                <a:tc>
                  <a:txBody>
                    <a:bodyPr/>
                    <a:lstStyle/>
                    <a:p>
                      <a:r>
                        <a:rPr lang="it-IT" sz="1100" smtClean="0"/>
                        <a:t>SNAP</a:t>
                      </a:r>
                      <a:endParaRPr lang="en-GB" sz="1100" dirty="0"/>
                    </a:p>
                  </a:txBody>
                  <a:tcPr marL="68580" marR="68580" marT="34290" marB="34290"/>
                </a:tc>
                <a:tc>
                  <a:txBody>
                    <a:bodyPr/>
                    <a:lstStyle/>
                    <a:p>
                      <a:r>
                        <a:rPr lang="en-GB" sz="1100" smtClean="0"/>
                        <a:t>3th SNAP ACQUISITION</a:t>
                      </a:r>
                      <a:endParaRPr lang="en-GB" sz="1100" dirty="0"/>
                    </a:p>
                  </a:txBody>
                  <a:tcPr marL="68580" marR="68580" marT="34290" marB="34290"/>
                </a:tc>
                <a:tc>
                  <a:txBody>
                    <a:bodyPr/>
                    <a:lstStyle/>
                    <a:p>
                      <a:r>
                        <a:rPr lang="it-IT" sz="1100" smtClean="0"/>
                        <a:t>No compression on going</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100" smtClean="0"/>
                        <a:t>Roll</a:t>
                      </a:r>
                      <a:r>
                        <a:rPr lang="it-IT" sz="1100" baseline="0" smtClean="0"/>
                        <a:t> Buffer Storage</a:t>
                      </a:r>
                      <a:endParaRPr lang="en-GB" sz="1100" dirty="0" smtClean="0"/>
                    </a:p>
                  </a:txBody>
                  <a:tcPr marL="68580" marR="68580" marT="34290" marB="34290"/>
                </a:tc>
                <a:tc>
                  <a:txBody>
                    <a:bodyPr/>
                    <a:lstStyle/>
                    <a:p>
                      <a:r>
                        <a:rPr lang="it-IT" sz="1100" smtClean="0"/>
                        <a:t>14.16 s</a:t>
                      </a:r>
                      <a:endParaRPr lang="en-GB" sz="1100" dirty="0"/>
                    </a:p>
                  </a:txBody>
                  <a:tcPr marL="68580" marR="68580" marT="34290" marB="34290"/>
                </a:tc>
                <a:tc>
                  <a:txBody>
                    <a:bodyPr/>
                    <a:lstStyle/>
                    <a:p>
                      <a:r>
                        <a:rPr lang="it-IT" sz="1100" dirty="0" smtClean="0"/>
                        <a:t>EAS1 3D</a:t>
                      </a:r>
                    </a:p>
                    <a:p>
                      <a:r>
                        <a:rPr lang="it-IT" sz="1100" dirty="0" smtClean="0"/>
                        <a:t>EAS1</a:t>
                      </a:r>
                      <a:r>
                        <a:rPr lang="it-IT" sz="1100" baseline="0" dirty="0" smtClean="0"/>
                        <a:t> 3D</a:t>
                      </a:r>
                      <a:endParaRPr lang="en-GB" sz="1100" baseline="0" dirty="0" smtClean="0"/>
                    </a:p>
                    <a:p>
                      <a:r>
                        <a:rPr lang="it-IT" sz="1100" baseline="0" dirty="0" smtClean="0"/>
                        <a:t>PAS SNAP</a:t>
                      </a:r>
                    </a:p>
                    <a:p>
                      <a:r>
                        <a:rPr lang="it-IT" sz="1100" baseline="0" dirty="0" smtClean="0"/>
                        <a:t>HIS ON</a:t>
                      </a:r>
                      <a:endParaRPr lang="en-GB" sz="1100" dirty="0"/>
                    </a:p>
                  </a:txBody>
                  <a:tcPr marL="68580" marR="68580" marT="34290" marB="34290"/>
                </a:tc>
                <a:tc>
                  <a:txBody>
                    <a:bodyPr/>
                    <a:lstStyle/>
                    <a:p>
                      <a:r>
                        <a:rPr lang="it-IT" sz="1100" dirty="0" smtClean="0"/>
                        <a:t>298</a:t>
                      </a:r>
                      <a:endParaRPr lang="en-GB" sz="1100" dirty="0"/>
                    </a:p>
                  </a:txBody>
                  <a:tcPr marL="68580" marR="68580" marT="34290" marB="34290"/>
                </a:tc>
                <a:extLst>
                  <a:ext uri="{0D108BD9-81ED-4DB2-BD59-A6C34878D82A}">
                    <a16:rowId xmlns:a16="http://schemas.microsoft.com/office/drawing/2014/main" val="1030034611"/>
                  </a:ext>
                </a:extLst>
              </a:tr>
              <a:tr h="1084394">
                <a:tc>
                  <a:txBody>
                    <a:bodyPr/>
                    <a:lstStyle/>
                    <a:p>
                      <a:r>
                        <a:rPr lang="en-GB" sz="1100" dirty="0" smtClean="0"/>
                        <a:t>26/10/21</a:t>
                      </a:r>
                      <a:endParaRPr lang="en-GB" sz="1100" dirty="0"/>
                    </a:p>
                  </a:txBody>
                  <a:tcPr marL="68580" marR="68580" marT="34290" marB="34290"/>
                </a:tc>
                <a:tc>
                  <a:txBody>
                    <a:bodyPr/>
                    <a:lstStyle/>
                    <a:p>
                      <a:r>
                        <a:rPr lang="it-IT" sz="1100" smtClean="0"/>
                        <a:t>STATIC</a:t>
                      </a:r>
                      <a:endParaRPr lang="en-GB" sz="1100" dirty="0"/>
                    </a:p>
                  </a:txBody>
                  <a:tcPr marL="68580" marR="68580" marT="34290" marB="34290"/>
                </a:tc>
                <a:tc>
                  <a:txBody>
                    <a:bodyPr/>
                    <a:lstStyle/>
                    <a:p>
                      <a:r>
                        <a:rPr lang="it-IT" sz="1100" dirty="0" smtClean="0"/>
                        <a:t>New sample </a:t>
                      </a:r>
                      <a:r>
                        <a:rPr lang="it-IT" sz="1100" dirty="0" err="1" smtClean="0"/>
                        <a:t>tx</a:t>
                      </a:r>
                      <a:r>
                        <a:rPr lang="it-IT" sz="1100" dirty="0" smtClean="0"/>
                        <a:t>?</a:t>
                      </a:r>
                      <a:endParaRPr lang="en-GB" sz="11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smtClean="0"/>
                        <a:t>No </a:t>
                      </a:r>
                      <a:r>
                        <a:rPr lang="it-IT" sz="1100" dirty="0" err="1" smtClean="0"/>
                        <a:t>compression</a:t>
                      </a:r>
                      <a:r>
                        <a:rPr lang="it-IT" sz="1100" dirty="0" smtClean="0"/>
                        <a:t> on </a:t>
                      </a:r>
                      <a:r>
                        <a:rPr lang="it-IT" sz="1100" dirty="0" err="1" smtClean="0"/>
                        <a:t>going</a:t>
                      </a: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smtClean="0"/>
                        <a:t>A new sample </a:t>
                      </a:r>
                      <a:r>
                        <a:rPr lang="it-IT" sz="1100" dirty="0" err="1" smtClean="0"/>
                        <a:t>trasmission</a:t>
                      </a:r>
                      <a:r>
                        <a:rPr lang="it-IT" sz="1100" dirty="0" smtClean="0"/>
                        <a:t> on </a:t>
                      </a:r>
                      <a:r>
                        <a:rPr lang="it-IT" sz="1100" dirty="0" err="1" smtClean="0"/>
                        <a:t>going</a:t>
                      </a:r>
                      <a:r>
                        <a:rPr lang="it-IT" sz="1100" dirty="0" smtClean="0"/>
                        <a:t>?</a:t>
                      </a:r>
                      <a:endParaRPr lang="en-GB" sz="1100" dirty="0"/>
                    </a:p>
                  </a:txBody>
                  <a:tcPr marL="68580" marR="68580" marT="34290" marB="34290"/>
                </a:tc>
                <a:tc>
                  <a:txBody>
                    <a:bodyPr/>
                    <a:lstStyle/>
                    <a:p>
                      <a:r>
                        <a:rPr lang="it-IT" sz="1100" dirty="0" smtClean="0"/>
                        <a:t>14.54 s</a:t>
                      </a:r>
                      <a:endParaRPr lang="en-GB" sz="1100" dirty="0"/>
                    </a:p>
                  </a:txBody>
                  <a:tcPr marL="68580" marR="68580" marT="34290" marB="34290"/>
                </a:tc>
                <a:tc>
                  <a:txBody>
                    <a:bodyPr/>
                    <a:lstStyle/>
                    <a:p>
                      <a:r>
                        <a:rPr lang="it-IT" sz="1100" dirty="0" smtClean="0"/>
                        <a:t>EAS1 3D</a:t>
                      </a:r>
                    </a:p>
                    <a:p>
                      <a:r>
                        <a:rPr lang="it-IT" sz="1100" dirty="0" smtClean="0"/>
                        <a:t>EAS1</a:t>
                      </a:r>
                      <a:r>
                        <a:rPr lang="it-IT" sz="1100" baseline="0" dirty="0" smtClean="0"/>
                        <a:t> 3D</a:t>
                      </a:r>
                      <a:endParaRPr lang="en-GB" sz="1100" baseline="0" dirty="0" smtClean="0"/>
                    </a:p>
                    <a:p>
                      <a:r>
                        <a:rPr lang="it-IT" sz="1100" baseline="0" dirty="0" smtClean="0"/>
                        <a:t>PAS STATIC</a:t>
                      </a:r>
                    </a:p>
                    <a:p>
                      <a:r>
                        <a:rPr lang="it-IT" sz="1100" baseline="0" dirty="0" smtClean="0"/>
                        <a:t>HIS ON</a:t>
                      </a:r>
                      <a:endParaRPr lang="en-GB" sz="1100" dirty="0" smtClean="0"/>
                    </a:p>
                  </a:txBody>
                  <a:tcPr marL="68580" marR="68580" marT="34290" marB="34290"/>
                </a:tc>
                <a:tc>
                  <a:txBody>
                    <a:bodyPr/>
                    <a:lstStyle/>
                    <a:p>
                      <a:r>
                        <a:rPr lang="it-IT" sz="1100" dirty="0" smtClean="0"/>
                        <a:t>48</a:t>
                      </a:r>
                      <a:endParaRPr lang="en-GB" sz="1100" dirty="0" smtClean="0"/>
                    </a:p>
                  </a:txBody>
                  <a:tcPr marL="68580" marR="68580" marT="34290" marB="34290"/>
                </a:tc>
                <a:extLst>
                  <a:ext uri="{0D108BD9-81ED-4DB2-BD59-A6C34878D82A}">
                    <a16:rowId xmlns:a16="http://schemas.microsoft.com/office/drawing/2014/main" val="1733356871"/>
                  </a:ext>
                </a:extLst>
              </a:tr>
              <a:tr h="1084394">
                <a:tc>
                  <a:txBody>
                    <a:bodyPr/>
                    <a:lstStyle/>
                    <a:p>
                      <a:r>
                        <a:rPr lang="en-GB" sz="1100" dirty="0" smtClean="0"/>
                        <a:t>11/12/21</a:t>
                      </a:r>
                      <a:endParaRPr lang="en-GB" sz="1100" dirty="0"/>
                    </a:p>
                  </a:txBody>
                  <a:tcPr marL="68580" marR="68580" marT="34290" marB="34290"/>
                </a:tc>
                <a:tc>
                  <a:txBody>
                    <a:bodyPr/>
                    <a:lstStyle/>
                    <a:p>
                      <a:r>
                        <a:rPr lang="it-IT" sz="1100" smtClean="0"/>
                        <a:t>STATIC</a:t>
                      </a:r>
                      <a:endParaRPr lang="en-GB" sz="1100" dirty="0"/>
                    </a:p>
                  </a:txBody>
                  <a:tcPr marL="68580" marR="68580" marT="34290" marB="34290"/>
                </a:tc>
                <a:tc>
                  <a:txBody>
                    <a:bodyPr/>
                    <a:lstStyle/>
                    <a:p>
                      <a:r>
                        <a:rPr lang="it-IT" sz="1100" dirty="0" smtClean="0"/>
                        <a:t>IDLE?</a:t>
                      </a:r>
                      <a:endParaRPr lang="en-GB" sz="11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err="1" smtClean="0"/>
                        <a:t>compression</a:t>
                      </a:r>
                      <a:r>
                        <a:rPr lang="it-IT" sz="1100" dirty="0" smtClean="0"/>
                        <a:t> on </a:t>
                      </a:r>
                      <a:r>
                        <a:rPr lang="it-IT" sz="1100" dirty="0" err="1" smtClean="0"/>
                        <a:t>going</a:t>
                      </a: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smtClean="0"/>
                        <a:t>A new sample </a:t>
                      </a:r>
                      <a:r>
                        <a:rPr lang="it-IT" sz="1100" dirty="0" err="1" smtClean="0"/>
                        <a:t>trasmission</a:t>
                      </a:r>
                      <a:r>
                        <a:rPr lang="it-IT" sz="1100" dirty="0" smtClean="0"/>
                        <a:t> </a:t>
                      </a:r>
                      <a:r>
                        <a:rPr lang="it-IT" sz="1100" dirty="0" err="1" smtClean="0"/>
                        <a:t>was</a:t>
                      </a:r>
                      <a:r>
                        <a:rPr lang="it-IT" sz="1100" dirty="0" smtClean="0"/>
                        <a:t> </a:t>
                      </a:r>
                      <a:r>
                        <a:rPr lang="it-IT" sz="1100" dirty="0" err="1" smtClean="0"/>
                        <a:t>not</a:t>
                      </a:r>
                      <a:r>
                        <a:rPr lang="it-IT" sz="1100" dirty="0" smtClean="0"/>
                        <a:t> </a:t>
                      </a:r>
                      <a:r>
                        <a:rPr lang="it-IT" sz="1100" dirty="0" err="1" smtClean="0"/>
                        <a:t>started</a:t>
                      </a:r>
                      <a:r>
                        <a:rPr lang="it-IT" sz="1100" dirty="0" smtClean="0"/>
                        <a:t>!</a:t>
                      </a:r>
                      <a:endParaRPr lang="en-GB" sz="1100" dirty="0" smtClean="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smtClean="0"/>
                        <a:t>13.91 s</a:t>
                      </a:r>
                      <a:endParaRPr lang="en-GB" sz="1100" dirty="0" smtClean="0"/>
                    </a:p>
                  </a:txBody>
                  <a:tcPr marL="68580" marR="68580" marT="34290" marB="34290"/>
                </a:tc>
                <a:tc>
                  <a:txBody>
                    <a:bodyPr/>
                    <a:lstStyle/>
                    <a:p>
                      <a:r>
                        <a:rPr lang="it-IT" sz="1100" dirty="0" smtClean="0"/>
                        <a:t>EAS1 3D</a:t>
                      </a:r>
                    </a:p>
                    <a:p>
                      <a:r>
                        <a:rPr lang="it-IT" sz="1100" dirty="0" smtClean="0"/>
                        <a:t>EAS1</a:t>
                      </a:r>
                      <a:r>
                        <a:rPr lang="it-IT" sz="1100" baseline="0" dirty="0" smtClean="0"/>
                        <a:t> 3D</a:t>
                      </a:r>
                      <a:endParaRPr lang="en-GB" sz="1100" baseline="0" dirty="0" smtClean="0"/>
                    </a:p>
                    <a:p>
                      <a:r>
                        <a:rPr lang="it-IT" sz="1100" baseline="0" dirty="0" smtClean="0"/>
                        <a:t>PAS STATIC</a:t>
                      </a:r>
                    </a:p>
                    <a:p>
                      <a:r>
                        <a:rPr lang="it-IT" sz="1100" baseline="0" dirty="0" smtClean="0"/>
                        <a:t>HIS ON</a:t>
                      </a:r>
                      <a:endParaRPr lang="en-GB" sz="1100" dirty="0" smtClean="0"/>
                    </a:p>
                  </a:txBody>
                  <a:tcPr marL="68580" marR="68580" marT="34290" marB="34290"/>
                </a:tc>
                <a:tc>
                  <a:txBody>
                    <a:bodyPr/>
                    <a:lstStyle/>
                    <a:p>
                      <a:r>
                        <a:rPr lang="it-IT" sz="1100" dirty="0" smtClean="0"/>
                        <a:t>118</a:t>
                      </a:r>
                      <a:endParaRPr lang="en-GB" sz="1100" dirty="0" smtClean="0"/>
                    </a:p>
                  </a:txBody>
                  <a:tcPr marL="68580" marR="68580" marT="34290" marB="34290"/>
                </a:tc>
                <a:extLst>
                  <a:ext uri="{0D108BD9-81ED-4DB2-BD59-A6C34878D82A}">
                    <a16:rowId xmlns:a16="http://schemas.microsoft.com/office/drawing/2014/main" val="1686155094"/>
                  </a:ext>
                </a:extLst>
              </a:tr>
            </a:tbl>
          </a:graphicData>
        </a:graphic>
      </p:graphicFrame>
    </p:spTree>
    <p:extLst>
      <p:ext uri="{BB962C8B-B14F-4D97-AF65-F5344CB8AC3E}">
        <p14:creationId xmlns:p14="http://schemas.microsoft.com/office/powerpoint/2010/main" val="281697352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a 2"/>
          <p:cNvGraphicFramePr>
            <a:graphicFrameLocks noGrp="1"/>
          </p:cNvGraphicFramePr>
          <p:nvPr>
            <p:extLst>
              <p:ext uri="{D42A27DB-BD31-4B8C-83A1-F6EECF244321}">
                <p14:modId xmlns:p14="http://schemas.microsoft.com/office/powerpoint/2010/main" val="3223577476"/>
              </p:ext>
            </p:extLst>
          </p:nvPr>
        </p:nvGraphicFramePr>
        <p:xfrm>
          <a:off x="1065972" y="964646"/>
          <a:ext cx="6714276" cy="3596640"/>
        </p:xfrm>
        <a:graphic>
          <a:graphicData uri="http://schemas.openxmlformats.org/drawingml/2006/table">
            <a:tbl>
              <a:tblPr firstRow="1" bandRow="1">
                <a:tableStyleId>{5C22544A-7EE6-4342-B048-85BDC9FD1C3A}</a:tableStyleId>
              </a:tblPr>
              <a:tblGrid>
                <a:gridCol w="877454">
                  <a:extLst>
                    <a:ext uri="{9D8B030D-6E8A-4147-A177-3AD203B41FA5}">
                      <a16:colId xmlns:a16="http://schemas.microsoft.com/office/drawing/2014/main" val="2402564930"/>
                    </a:ext>
                  </a:extLst>
                </a:gridCol>
                <a:gridCol w="714698">
                  <a:extLst>
                    <a:ext uri="{9D8B030D-6E8A-4147-A177-3AD203B41FA5}">
                      <a16:colId xmlns:a16="http://schemas.microsoft.com/office/drawing/2014/main" val="4162674672"/>
                    </a:ext>
                  </a:extLst>
                </a:gridCol>
                <a:gridCol w="1151049">
                  <a:extLst>
                    <a:ext uri="{9D8B030D-6E8A-4147-A177-3AD203B41FA5}">
                      <a16:colId xmlns:a16="http://schemas.microsoft.com/office/drawing/2014/main" val="2781296693"/>
                    </a:ext>
                  </a:extLst>
                </a:gridCol>
                <a:gridCol w="1349237">
                  <a:extLst>
                    <a:ext uri="{9D8B030D-6E8A-4147-A177-3AD203B41FA5}">
                      <a16:colId xmlns:a16="http://schemas.microsoft.com/office/drawing/2014/main" val="3956734789"/>
                    </a:ext>
                  </a:extLst>
                </a:gridCol>
                <a:gridCol w="737067">
                  <a:extLst>
                    <a:ext uri="{9D8B030D-6E8A-4147-A177-3AD203B41FA5}">
                      <a16:colId xmlns:a16="http://schemas.microsoft.com/office/drawing/2014/main" val="225345175"/>
                    </a:ext>
                  </a:extLst>
                </a:gridCol>
                <a:gridCol w="1256514">
                  <a:extLst>
                    <a:ext uri="{9D8B030D-6E8A-4147-A177-3AD203B41FA5}">
                      <a16:colId xmlns:a16="http://schemas.microsoft.com/office/drawing/2014/main" val="1519542702"/>
                    </a:ext>
                  </a:extLst>
                </a:gridCol>
                <a:gridCol w="628257">
                  <a:extLst>
                    <a:ext uri="{9D8B030D-6E8A-4147-A177-3AD203B41FA5}">
                      <a16:colId xmlns:a16="http://schemas.microsoft.com/office/drawing/2014/main" val="2009466924"/>
                    </a:ext>
                  </a:extLst>
                </a:gridCol>
              </a:tblGrid>
              <a:tr h="708660">
                <a:tc>
                  <a:txBody>
                    <a:bodyPr/>
                    <a:lstStyle/>
                    <a:p>
                      <a:r>
                        <a:rPr lang="it-IT" sz="1100" dirty="0" smtClean="0"/>
                        <a:t>Event</a:t>
                      </a:r>
                      <a:endParaRPr lang="en-GB" sz="1100" b="1" kern="1200" dirty="0">
                        <a:solidFill>
                          <a:schemeClr val="lt1"/>
                        </a:solidFill>
                        <a:latin typeface="+mn-lt"/>
                        <a:ea typeface="+mn-ea"/>
                        <a:cs typeface="+mn-cs"/>
                      </a:endParaRPr>
                    </a:p>
                  </a:txBody>
                  <a:tcPr marL="68580" marR="68580" marT="34290" marB="34290"/>
                </a:tc>
                <a:tc>
                  <a:txBody>
                    <a:bodyPr/>
                    <a:lstStyle/>
                    <a:p>
                      <a:r>
                        <a:rPr lang="it-IT" sz="1100" dirty="0" err="1" smtClean="0"/>
                        <a:t>Type</a:t>
                      </a:r>
                      <a:r>
                        <a:rPr lang="it-IT" sz="1100" dirty="0" smtClean="0"/>
                        <a:t> </a:t>
                      </a:r>
                      <a:endParaRPr lang="en-GB" sz="1100" dirty="0"/>
                    </a:p>
                  </a:txBody>
                  <a:tcPr marL="68580" marR="68580" marT="34290" marB="34290"/>
                </a:tc>
                <a:tc>
                  <a:txBody>
                    <a:bodyPr/>
                    <a:lstStyle/>
                    <a:p>
                      <a:r>
                        <a:rPr lang="it-IT" sz="1100" dirty="0" err="1" smtClean="0"/>
                        <a:t>Possible</a:t>
                      </a:r>
                      <a:r>
                        <a:rPr lang="it-IT" sz="1100" dirty="0" smtClean="0"/>
                        <a:t> PAS </a:t>
                      </a:r>
                      <a:r>
                        <a:rPr lang="it-IT" sz="1100" dirty="0" err="1" smtClean="0"/>
                        <a:t>activity</a:t>
                      </a:r>
                      <a:endParaRPr lang="en-GB" sz="1100" dirty="0"/>
                    </a:p>
                  </a:txBody>
                  <a:tcPr marL="68580" marR="68580" marT="34290" marB="34290"/>
                </a:tc>
                <a:tc>
                  <a:txBody>
                    <a:bodyPr/>
                    <a:lstStyle/>
                    <a:p>
                      <a:r>
                        <a:rPr lang="it-IT" sz="1100" dirty="0" smtClean="0"/>
                        <a:t>DPU Activity</a:t>
                      </a:r>
                      <a:endParaRPr lang="en-GB" sz="11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smtClean="0"/>
                        <a:t>Time to </a:t>
                      </a:r>
                      <a:r>
                        <a:rPr lang="it-IT" sz="1100" dirty="0" err="1" smtClean="0"/>
                        <a:t>reboot</a:t>
                      </a:r>
                      <a:endParaRPr lang="en-GB" sz="1100" dirty="0" smtClean="0"/>
                    </a:p>
                    <a:p>
                      <a:endParaRPr lang="en-GB" sz="1100" dirty="0"/>
                    </a:p>
                  </a:txBody>
                  <a:tcPr marL="68580" marR="68580" marT="34290" marB="34290"/>
                </a:tc>
                <a:tc>
                  <a:txBody>
                    <a:bodyPr/>
                    <a:lstStyle/>
                    <a:p>
                      <a:r>
                        <a:rPr lang="it-IT" sz="1100" dirty="0" smtClean="0"/>
                        <a:t>Sensor State</a:t>
                      </a:r>
                      <a:endParaRPr lang="en-GB" sz="1100" dirty="0"/>
                    </a:p>
                  </a:txBody>
                  <a:tcPr marL="68580" marR="68580" marT="34290" marB="34290"/>
                </a:tc>
                <a:tc>
                  <a:txBody>
                    <a:bodyPr/>
                    <a:lstStyle/>
                    <a:p>
                      <a:r>
                        <a:rPr lang="it-IT" sz="1100" dirty="0" err="1" smtClean="0"/>
                        <a:t>Maj</a:t>
                      </a:r>
                      <a:endParaRPr lang="en-GB" sz="1100" dirty="0"/>
                    </a:p>
                  </a:txBody>
                  <a:tcPr marL="68580" marR="68580" marT="34290" marB="34290"/>
                </a:tc>
                <a:extLst>
                  <a:ext uri="{0D108BD9-81ED-4DB2-BD59-A6C34878D82A}">
                    <a16:rowId xmlns:a16="http://schemas.microsoft.com/office/drawing/2014/main" val="1056621875"/>
                  </a:ext>
                </a:extLst>
              </a:tr>
              <a:tr h="278130">
                <a:tc>
                  <a:txBody>
                    <a:bodyPr/>
                    <a:lstStyle/>
                    <a:p>
                      <a:r>
                        <a:rPr lang="en-GB" sz="1100" dirty="0" smtClean="0"/>
                        <a:t>19/12/21</a:t>
                      </a:r>
                      <a:endParaRPr lang="en-GB" sz="1100" dirty="0"/>
                    </a:p>
                  </a:txBody>
                  <a:tcPr marL="68580" marR="68580" marT="34290" marB="34290"/>
                </a:tc>
                <a:tc>
                  <a:txBody>
                    <a:bodyPr/>
                    <a:lstStyle/>
                    <a:p>
                      <a:r>
                        <a:rPr lang="it-IT" sz="1100" dirty="0" smtClean="0"/>
                        <a:t>STATIC</a:t>
                      </a:r>
                      <a:endParaRPr lang="en-GB" sz="1100" dirty="0"/>
                    </a:p>
                  </a:txBody>
                  <a:tcPr marL="68580" marR="68580" marT="34290" marB="34290"/>
                </a:tc>
                <a:tc>
                  <a:txBody>
                    <a:bodyPr/>
                    <a:lstStyle/>
                    <a:p>
                      <a:r>
                        <a:rPr lang="it-IT" sz="1100" dirty="0" smtClean="0"/>
                        <a:t>IDLE?</a:t>
                      </a:r>
                      <a:endParaRPr lang="en-GB" sz="11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err="1" smtClean="0"/>
                        <a:t>compression</a:t>
                      </a:r>
                      <a:r>
                        <a:rPr lang="it-IT" sz="1100" dirty="0" smtClean="0"/>
                        <a:t> on </a:t>
                      </a:r>
                      <a:r>
                        <a:rPr lang="it-IT" sz="1100" dirty="0" err="1" smtClean="0"/>
                        <a:t>going</a:t>
                      </a: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smtClean="0"/>
                        <a:t>A new sample </a:t>
                      </a:r>
                      <a:r>
                        <a:rPr lang="it-IT" sz="1100" dirty="0" err="1" smtClean="0"/>
                        <a:t>trasmission</a:t>
                      </a:r>
                      <a:r>
                        <a:rPr lang="it-IT" sz="1100" dirty="0" smtClean="0"/>
                        <a:t> </a:t>
                      </a:r>
                      <a:r>
                        <a:rPr lang="it-IT" sz="1100" dirty="0" err="1" smtClean="0"/>
                        <a:t>was</a:t>
                      </a:r>
                      <a:r>
                        <a:rPr lang="it-IT" sz="1100" dirty="0" smtClean="0"/>
                        <a:t> </a:t>
                      </a:r>
                      <a:r>
                        <a:rPr lang="it-IT" sz="1100" dirty="0" err="1" smtClean="0"/>
                        <a:t>not</a:t>
                      </a:r>
                      <a:r>
                        <a:rPr lang="it-IT" sz="1100" dirty="0" smtClean="0"/>
                        <a:t> </a:t>
                      </a:r>
                      <a:r>
                        <a:rPr lang="it-IT" sz="1100" dirty="0" err="1" smtClean="0"/>
                        <a:t>started</a:t>
                      </a:r>
                      <a:r>
                        <a:rPr lang="it-IT" sz="1100" dirty="0" smtClean="0"/>
                        <a:t>!</a:t>
                      </a:r>
                      <a:endParaRPr lang="en-GB" sz="1100" dirty="0" smtClean="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smtClean="0"/>
                        <a:t>14.30 s</a:t>
                      </a:r>
                      <a:endParaRPr lang="en-GB" sz="1100" dirty="0" smtClean="0"/>
                    </a:p>
                  </a:txBody>
                  <a:tcPr marL="68580" marR="68580" marT="34290" marB="34290"/>
                </a:tc>
                <a:tc>
                  <a:txBody>
                    <a:bodyPr/>
                    <a:lstStyle/>
                    <a:p>
                      <a:r>
                        <a:rPr lang="it-IT" sz="1100" dirty="0" smtClean="0"/>
                        <a:t>EAS1 3D</a:t>
                      </a:r>
                    </a:p>
                    <a:p>
                      <a:r>
                        <a:rPr lang="it-IT" sz="1100" dirty="0" smtClean="0"/>
                        <a:t>EAS1</a:t>
                      </a:r>
                      <a:r>
                        <a:rPr lang="it-IT" sz="1100" baseline="0" dirty="0" smtClean="0"/>
                        <a:t> 3D</a:t>
                      </a:r>
                      <a:endParaRPr lang="en-GB" sz="1100" baseline="0" dirty="0" smtClean="0"/>
                    </a:p>
                    <a:p>
                      <a:r>
                        <a:rPr lang="it-IT" sz="1100" baseline="0" dirty="0" smtClean="0"/>
                        <a:t>PAS STATIC</a:t>
                      </a:r>
                    </a:p>
                    <a:p>
                      <a:r>
                        <a:rPr lang="it-IT" sz="1100" baseline="0" dirty="0" smtClean="0"/>
                        <a:t>HIS ON</a:t>
                      </a:r>
                      <a:endParaRPr lang="en-GB" sz="1100" dirty="0" smtClean="0"/>
                    </a:p>
                  </a:txBody>
                  <a:tcPr marL="68580" marR="68580" marT="34290" marB="34290"/>
                </a:tc>
                <a:tc>
                  <a:txBody>
                    <a:bodyPr/>
                    <a:lstStyle/>
                    <a:p>
                      <a:r>
                        <a:rPr lang="it-IT" sz="1100" dirty="0" smtClean="0"/>
                        <a:t>118</a:t>
                      </a:r>
                      <a:endParaRPr lang="en-GB" sz="1100" dirty="0" smtClean="0"/>
                    </a:p>
                  </a:txBody>
                  <a:tcPr marL="68580" marR="68580" marT="34290" marB="34290"/>
                </a:tc>
                <a:extLst>
                  <a:ext uri="{0D108BD9-81ED-4DB2-BD59-A6C34878D82A}">
                    <a16:rowId xmlns:a16="http://schemas.microsoft.com/office/drawing/2014/main" val="1733356871"/>
                  </a:ext>
                </a:extLst>
              </a:tr>
              <a:tr h="278130">
                <a:tc>
                  <a:txBody>
                    <a:bodyPr/>
                    <a:lstStyle/>
                    <a:p>
                      <a:r>
                        <a:rPr lang="en-GB" sz="1100" dirty="0" smtClean="0"/>
                        <a:t>13/01/22</a:t>
                      </a:r>
                      <a:endParaRPr lang="en-GB" sz="1100" dirty="0"/>
                    </a:p>
                  </a:txBody>
                  <a:tcPr marL="68580" marR="68580" marT="34290" marB="34290"/>
                </a:tc>
                <a:tc>
                  <a:txBody>
                    <a:bodyPr/>
                    <a:lstStyle/>
                    <a:p>
                      <a:r>
                        <a:rPr lang="it-IT" sz="1100" dirty="0" smtClean="0"/>
                        <a:t>SNAP</a:t>
                      </a:r>
                      <a:endParaRPr lang="en-GB" sz="1100" dirty="0"/>
                    </a:p>
                  </a:txBody>
                  <a:tcPr marL="68580" marR="68580" marT="34290" marB="34290"/>
                </a:tc>
                <a:tc>
                  <a:txBody>
                    <a:bodyPr/>
                    <a:lstStyle/>
                    <a:p>
                      <a:r>
                        <a:rPr lang="en-GB" sz="1100" dirty="0" smtClean="0"/>
                        <a:t>3rd SNAP ACQUISITION</a:t>
                      </a:r>
                      <a:endParaRPr lang="en-GB" sz="1100" dirty="0"/>
                    </a:p>
                  </a:txBody>
                  <a:tcPr marL="68580" marR="68580" marT="34290" marB="34290"/>
                </a:tc>
                <a:tc>
                  <a:txBody>
                    <a:bodyPr/>
                    <a:lstStyle/>
                    <a:p>
                      <a:r>
                        <a:rPr lang="it-IT" sz="1100" dirty="0" smtClean="0"/>
                        <a:t>No </a:t>
                      </a:r>
                      <a:r>
                        <a:rPr lang="it-IT" sz="1100" dirty="0" err="1" smtClean="0"/>
                        <a:t>compression</a:t>
                      </a:r>
                      <a:r>
                        <a:rPr lang="it-IT" sz="1100" dirty="0" smtClean="0"/>
                        <a:t> on </a:t>
                      </a:r>
                      <a:r>
                        <a:rPr lang="it-IT" sz="1100" dirty="0" err="1" smtClean="0"/>
                        <a:t>going</a:t>
                      </a: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err="1" smtClean="0"/>
                        <a:t>Roll</a:t>
                      </a:r>
                      <a:r>
                        <a:rPr lang="it-IT" sz="1100" baseline="0" dirty="0" smtClean="0"/>
                        <a:t> Buffer Storage</a:t>
                      </a:r>
                      <a:endParaRPr lang="en-GB" sz="1100" dirty="0" smtClean="0"/>
                    </a:p>
                  </a:txBody>
                  <a:tcPr marL="68580" marR="68580" marT="34290" marB="34290"/>
                </a:tc>
                <a:tc>
                  <a:txBody>
                    <a:bodyPr/>
                    <a:lstStyle/>
                    <a:p>
                      <a:r>
                        <a:rPr lang="it-IT" sz="1100" dirty="0" smtClean="0"/>
                        <a:t>14.16 s</a:t>
                      </a:r>
                      <a:endParaRPr lang="en-GB" sz="1100" dirty="0"/>
                    </a:p>
                  </a:txBody>
                  <a:tcPr marL="68580" marR="68580" marT="34290" marB="34290"/>
                </a:tc>
                <a:tc>
                  <a:txBody>
                    <a:bodyPr/>
                    <a:lstStyle/>
                    <a:p>
                      <a:r>
                        <a:rPr lang="it-IT" sz="1100" dirty="0" smtClean="0"/>
                        <a:t>EAS1 3D</a:t>
                      </a:r>
                    </a:p>
                    <a:p>
                      <a:r>
                        <a:rPr lang="it-IT" sz="1100" dirty="0" smtClean="0"/>
                        <a:t>EAS1</a:t>
                      </a:r>
                      <a:r>
                        <a:rPr lang="it-IT" sz="1100" baseline="0" dirty="0" smtClean="0"/>
                        <a:t> 3D</a:t>
                      </a:r>
                      <a:endParaRPr lang="en-GB" sz="1100" baseline="0" dirty="0" smtClean="0"/>
                    </a:p>
                    <a:p>
                      <a:r>
                        <a:rPr lang="it-IT" sz="1100" baseline="0" dirty="0" smtClean="0"/>
                        <a:t>PAS SNAP</a:t>
                      </a:r>
                    </a:p>
                    <a:p>
                      <a:r>
                        <a:rPr lang="it-IT" sz="1100" baseline="0" dirty="0" smtClean="0"/>
                        <a:t>HIS ON</a:t>
                      </a:r>
                      <a:endParaRPr lang="en-GB" sz="1100" dirty="0" smtClean="0"/>
                    </a:p>
                  </a:txBody>
                  <a:tcPr marL="68580" marR="68580" marT="34290" marB="34290"/>
                </a:tc>
                <a:tc>
                  <a:txBody>
                    <a:bodyPr/>
                    <a:lstStyle/>
                    <a:p>
                      <a:r>
                        <a:rPr lang="it-IT" sz="1100" dirty="0" smtClean="0"/>
                        <a:t>298</a:t>
                      </a:r>
                      <a:endParaRPr lang="en-GB" sz="1100" dirty="0" smtClean="0"/>
                    </a:p>
                  </a:txBody>
                  <a:tcPr marL="68580" marR="68580" marT="34290" marB="34290"/>
                </a:tc>
                <a:extLst>
                  <a:ext uri="{0D108BD9-81ED-4DB2-BD59-A6C34878D82A}">
                    <a16:rowId xmlns:a16="http://schemas.microsoft.com/office/drawing/2014/main" val="1686155094"/>
                  </a:ext>
                </a:extLst>
              </a:tr>
              <a:tr h="278130">
                <a:tc>
                  <a:txBody>
                    <a:bodyPr/>
                    <a:lstStyle/>
                    <a:p>
                      <a:r>
                        <a:rPr lang="en-GB" sz="1100" dirty="0" smtClean="0"/>
                        <a:t>01/02/22</a:t>
                      </a:r>
                      <a:endParaRPr lang="en-GB" sz="1100" dirty="0"/>
                    </a:p>
                  </a:txBody>
                  <a:tcPr marL="68580" marR="68580" marT="34290" marB="34290"/>
                </a:tc>
                <a:tc>
                  <a:txBody>
                    <a:bodyPr/>
                    <a:lstStyle/>
                    <a:p>
                      <a:r>
                        <a:rPr lang="it-IT" sz="1100" dirty="0" smtClean="0"/>
                        <a:t>STATIC</a:t>
                      </a:r>
                      <a:endParaRPr lang="en-GB" sz="1100" dirty="0"/>
                    </a:p>
                  </a:txBody>
                  <a:tcPr marL="68580" marR="68580" marT="34290" marB="34290"/>
                </a:tc>
                <a:tc>
                  <a:txBody>
                    <a:bodyPr/>
                    <a:lstStyle/>
                    <a:p>
                      <a:r>
                        <a:rPr lang="it-IT" sz="1100" dirty="0" smtClean="0"/>
                        <a:t>IDLE?</a:t>
                      </a:r>
                      <a:endParaRPr lang="en-GB" sz="11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err="1" smtClean="0"/>
                        <a:t>compression</a:t>
                      </a:r>
                      <a:r>
                        <a:rPr lang="it-IT" sz="1100" dirty="0" smtClean="0"/>
                        <a:t> on </a:t>
                      </a:r>
                      <a:r>
                        <a:rPr lang="it-IT" sz="1100" dirty="0" err="1" smtClean="0"/>
                        <a:t>going</a:t>
                      </a: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smtClean="0"/>
                        <a:t>A new sample </a:t>
                      </a:r>
                      <a:r>
                        <a:rPr lang="it-IT" sz="1100" dirty="0" err="1" smtClean="0"/>
                        <a:t>trasmission</a:t>
                      </a:r>
                      <a:r>
                        <a:rPr lang="it-IT" sz="1100" dirty="0" smtClean="0"/>
                        <a:t> </a:t>
                      </a:r>
                      <a:r>
                        <a:rPr lang="it-IT" sz="1100" dirty="0" err="1" smtClean="0"/>
                        <a:t>was</a:t>
                      </a:r>
                      <a:r>
                        <a:rPr lang="it-IT" sz="1100" dirty="0" smtClean="0"/>
                        <a:t> </a:t>
                      </a:r>
                      <a:r>
                        <a:rPr lang="it-IT" sz="1100" dirty="0" err="1" smtClean="0"/>
                        <a:t>not</a:t>
                      </a:r>
                      <a:r>
                        <a:rPr lang="it-IT" sz="1100" dirty="0" smtClean="0"/>
                        <a:t> </a:t>
                      </a:r>
                      <a:r>
                        <a:rPr lang="it-IT" sz="1100" dirty="0" err="1" smtClean="0"/>
                        <a:t>started</a:t>
                      </a:r>
                      <a:r>
                        <a:rPr lang="it-IT" sz="1100" dirty="0" smtClean="0"/>
                        <a:t>!</a:t>
                      </a:r>
                      <a:endParaRPr lang="en-GB" sz="1100" dirty="0" smtClean="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smtClean="0"/>
                        <a:t>13.90 s</a:t>
                      </a:r>
                      <a:endParaRPr lang="en-GB" sz="1100" dirty="0" smtClean="0"/>
                    </a:p>
                  </a:txBody>
                  <a:tcPr marL="68580" marR="68580" marT="34290" marB="34290"/>
                </a:tc>
                <a:tc>
                  <a:txBody>
                    <a:bodyPr/>
                    <a:lstStyle/>
                    <a:p>
                      <a:r>
                        <a:rPr lang="it-IT" sz="1100" dirty="0" smtClean="0"/>
                        <a:t>EAS1 3D</a:t>
                      </a:r>
                    </a:p>
                    <a:p>
                      <a:r>
                        <a:rPr lang="it-IT" sz="1100" dirty="0" smtClean="0"/>
                        <a:t>EAS1</a:t>
                      </a:r>
                      <a:r>
                        <a:rPr lang="it-IT" sz="1100" baseline="0" dirty="0" smtClean="0"/>
                        <a:t> 3D</a:t>
                      </a:r>
                      <a:endParaRPr lang="en-GB" sz="1100" baseline="0" dirty="0" smtClean="0"/>
                    </a:p>
                    <a:p>
                      <a:r>
                        <a:rPr lang="it-IT" sz="1100" baseline="0" dirty="0" smtClean="0"/>
                        <a:t>PAS STATIC</a:t>
                      </a:r>
                    </a:p>
                    <a:p>
                      <a:r>
                        <a:rPr lang="it-IT" sz="1100" baseline="0" dirty="0" smtClean="0"/>
                        <a:t>HIS ON</a:t>
                      </a:r>
                      <a:endParaRPr lang="en-GB" sz="1100" dirty="0" smtClean="0"/>
                    </a:p>
                  </a:txBody>
                  <a:tcPr marL="68580" marR="68580" marT="34290" marB="34290"/>
                </a:tc>
                <a:tc>
                  <a:txBody>
                    <a:bodyPr/>
                    <a:lstStyle/>
                    <a:p>
                      <a:r>
                        <a:rPr lang="it-IT" sz="1100" dirty="0" smtClean="0"/>
                        <a:t>278</a:t>
                      </a:r>
                      <a:endParaRPr lang="en-GB" sz="1100" dirty="0" smtClean="0"/>
                    </a:p>
                  </a:txBody>
                  <a:tcPr marL="68580" marR="68580" marT="34290" marB="34290"/>
                </a:tc>
                <a:extLst>
                  <a:ext uri="{0D108BD9-81ED-4DB2-BD59-A6C34878D82A}">
                    <a16:rowId xmlns:a16="http://schemas.microsoft.com/office/drawing/2014/main" val="3255202608"/>
                  </a:ext>
                </a:extLst>
              </a:tr>
            </a:tbl>
          </a:graphicData>
        </a:graphic>
      </p:graphicFrame>
    </p:spTree>
    <p:extLst>
      <p:ext uri="{BB962C8B-B14F-4D97-AF65-F5344CB8AC3E}">
        <p14:creationId xmlns:p14="http://schemas.microsoft.com/office/powerpoint/2010/main" val="201702966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95536" y="1340768"/>
            <a:ext cx="7488832" cy="646331"/>
          </a:xfrm>
          <a:prstGeom prst="rect">
            <a:avLst/>
          </a:prstGeom>
          <a:noFill/>
        </p:spPr>
        <p:txBody>
          <a:bodyPr wrap="square" rtlCol="0">
            <a:spAutoFit/>
          </a:bodyPr>
          <a:lstStyle/>
          <a:p>
            <a:pPr marL="285750" indent="-285750">
              <a:buFont typeface="Arial" panose="020B0604020202020204" pitchFamily="34" charset="0"/>
              <a:buChar char="•"/>
            </a:pPr>
            <a:endParaRPr lang="it-IT" dirty="0" smtClean="0"/>
          </a:p>
          <a:p>
            <a:pPr marL="285750" indent="-285750">
              <a:buFont typeface="Arial" panose="020B0604020202020204" pitchFamily="34" charset="0"/>
              <a:buChar char="•"/>
            </a:pPr>
            <a:endParaRPr lang="en-GB" dirty="0"/>
          </a:p>
        </p:txBody>
      </p:sp>
      <p:graphicFrame>
        <p:nvGraphicFramePr>
          <p:cNvPr id="6" name="Tabella 5"/>
          <p:cNvGraphicFramePr>
            <a:graphicFrameLocks noGrp="1"/>
          </p:cNvGraphicFramePr>
          <p:nvPr>
            <p:extLst>
              <p:ext uri="{D42A27DB-BD31-4B8C-83A1-F6EECF244321}">
                <p14:modId xmlns:p14="http://schemas.microsoft.com/office/powerpoint/2010/main" val="1943079455"/>
              </p:ext>
            </p:extLst>
          </p:nvPr>
        </p:nvGraphicFramePr>
        <p:xfrm>
          <a:off x="1091952" y="1412776"/>
          <a:ext cx="6432376" cy="4820920"/>
        </p:xfrm>
        <a:graphic>
          <a:graphicData uri="http://schemas.openxmlformats.org/drawingml/2006/table">
            <a:tbl>
              <a:tblPr firstRow="1" bandRow="1">
                <a:tableStyleId>{5C22544A-7EE6-4342-B048-85BDC9FD1C3A}</a:tableStyleId>
              </a:tblPr>
              <a:tblGrid>
                <a:gridCol w="870857">
                  <a:extLst>
                    <a:ext uri="{9D8B030D-6E8A-4147-A177-3AD203B41FA5}">
                      <a16:colId xmlns:a16="http://schemas.microsoft.com/office/drawing/2014/main" val="3118119250"/>
                    </a:ext>
                  </a:extLst>
                </a:gridCol>
                <a:gridCol w="870857">
                  <a:extLst>
                    <a:ext uri="{9D8B030D-6E8A-4147-A177-3AD203B41FA5}">
                      <a16:colId xmlns:a16="http://schemas.microsoft.com/office/drawing/2014/main" val="2111708664"/>
                    </a:ext>
                  </a:extLst>
                </a:gridCol>
                <a:gridCol w="870857">
                  <a:extLst>
                    <a:ext uri="{9D8B030D-6E8A-4147-A177-3AD203B41FA5}">
                      <a16:colId xmlns:a16="http://schemas.microsoft.com/office/drawing/2014/main" val="3089821044"/>
                    </a:ext>
                  </a:extLst>
                </a:gridCol>
                <a:gridCol w="870857">
                  <a:extLst>
                    <a:ext uri="{9D8B030D-6E8A-4147-A177-3AD203B41FA5}">
                      <a16:colId xmlns:a16="http://schemas.microsoft.com/office/drawing/2014/main" val="4072643531"/>
                    </a:ext>
                  </a:extLst>
                </a:gridCol>
                <a:gridCol w="870857">
                  <a:extLst>
                    <a:ext uri="{9D8B030D-6E8A-4147-A177-3AD203B41FA5}">
                      <a16:colId xmlns:a16="http://schemas.microsoft.com/office/drawing/2014/main" val="3035696246"/>
                    </a:ext>
                  </a:extLst>
                </a:gridCol>
                <a:gridCol w="870857">
                  <a:extLst>
                    <a:ext uri="{9D8B030D-6E8A-4147-A177-3AD203B41FA5}">
                      <a16:colId xmlns:a16="http://schemas.microsoft.com/office/drawing/2014/main" val="1707758705"/>
                    </a:ext>
                  </a:extLst>
                </a:gridCol>
                <a:gridCol w="1207234">
                  <a:extLst>
                    <a:ext uri="{9D8B030D-6E8A-4147-A177-3AD203B41FA5}">
                      <a16:colId xmlns:a16="http://schemas.microsoft.com/office/drawing/2014/main" val="2019846086"/>
                    </a:ext>
                  </a:extLst>
                </a:gridCol>
              </a:tblGrid>
              <a:tr h="370840">
                <a:tc>
                  <a:txBody>
                    <a:bodyPr/>
                    <a:lstStyle/>
                    <a:p>
                      <a:r>
                        <a:rPr lang="it-IT" dirty="0" smtClean="0"/>
                        <a:t>Event</a:t>
                      </a:r>
                      <a:endParaRPr lang="en-GB" dirty="0"/>
                    </a:p>
                  </a:txBody>
                  <a:tcPr/>
                </a:tc>
                <a:tc>
                  <a:txBody>
                    <a:bodyPr/>
                    <a:lstStyle/>
                    <a:p>
                      <a:r>
                        <a:rPr lang="it-IT" dirty="0" err="1" smtClean="0"/>
                        <a:t>sE</a:t>
                      </a:r>
                      <a:endParaRPr lang="en-GB" dirty="0"/>
                    </a:p>
                  </a:txBody>
                  <a:tcPr/>
                </a:tc>
                <a:tc>
                  <a:txBody>
                    <a:bodyPr/>
                    <a:lstStyle/>
                    <a:p>
                      <a:r>
                        <a:rPr lang="it-IT" dirty="0" err="1" smtClean="0"/>
                        <a:t>nE</a:t>
                      </a:r>
                      <a:endParaRPr lang="en-GB" dirty="0"/>
                    </a:p>
                  </a:txBody>
                  <a:tcPr/>
                </a:tc>
                <a:tc>
                  <a:txBody>
                    <a:bodyPr/>
                    <a:lstStyle/>
                    <a:p>
                      <a:r>
                        <a:rPr lang="it-IT" dirty="0" err="1" smtClean="0"/>
                        <a:t>sEl</a:t>
                      </a:r>
                      <a:endParaRPr lang="en-GB" dirty="0"/>
                    </a:p>
                  </a:txBody>
                  <a:tcPr/>
                </a:tc>
                <a:tc>
                  <a:txBody>
                    <a:bodyPr/>
                    <a:lstStyle/>
                    <a:p>
                      <a:r>
                        <a:rPr lang="it-IT" dirty="0" err="1" smtClean="0"/>
                        <a:t>nEl</a:t>
                      </a:r>
                      <a:endParaRPr lang="en-GB" dirty="0"/>
                    </a:p>
                  </a:txBody>
                  <a:tcPr/>
                </a:tc>
                <a:tc>
                  <a:txBody>
                    <a:bodyPr/>
                    <a:lstStyle/>
                    <a:p>
                      <a:r>
                        <a:rPr lang="it-IT" dirty="0" smtClean="0"/>
                        <a:t>K</a:t>
                      </a:r>
                      <a:endParaRPr lang="en-GB" dirty="0"/>
                    </a:p>
                  </a:txBody>
                  <a:tcPr/>
                </a:tc>
                <a:tc>
                  <a:txBody>
                    <a:bodyPr/>
                    <a:lstStyle/>
                    <a:p>
                      <a:r>
                        <a:rPr lang="it-IT" dirty="0" err="1" smtClean="0"/>
                        <a:t>Size</a:t>
                      </a:r>
                      <a:r>
                        <a:rPr lang="it-IT" dirty="0" smtClean="0"/>
                        <a:t> (byte)</a:t>
                      </a:r>
                      <a:endParaRPr lang="en-GB" dirty="0"/>
                    </a:p>
                  </a:txBody>
                  <a:tcPr/>
                </a:tc>
                <a:extLst>
                  <a:ext uri="{0D108BD9-81ED-4DB2-BD59-A6C34878D82A}">
                    <a16:rowId xmlns:a16="http://schemas.microsoft.com/office/drawing/2014/main" val="696772307"/>
                  </a:ext>
                </a:extLst>
              </a:tr>
              <a:tr h="370840">
                <a:tc>
                  <a:txBody>
                    <a:bodyPr/>
                    <a:lstStyle/>
                    <a:p>
                      <a:r>
                        <a:rPr lang="en-GB" sz="1100" dirty="0" smtClean="0"/>
                        <a:t>09/07/20</a:t>
                      </a:r>
                      <a:endParaRPr lang="en-GB" sz="1100" dirty="0"/>
                    </a:p>
                  </a:txBody>
                  <a:tcPr marL="68580" marR="68580" marT="34290" marB="34290"/>
                </a:tc>
                <a:tc>
                  <a:txBody>
                    <a:bodyPr/>
                    <a:lstStyle/>
                    <a:p>
                      <a:r>
                        <a:rPr lang="it-IT" dirty="0" smtClean="0"/>
                        <a:t>33</a:t>
                      </a:r>
                      <a:endParaRPr lang="en-GB" dirty="0"/>
                    </a:p>
                  </a:txBody>
                  <a:tcPr/>
                </a:tc>
                <a:tc>
                  <a:txBody>
                    <a:bodyPr/>
                    <a:lstStyle/>
                    <a:p>
                      <a:r>
                        <a:rPr lang="it-IT" dirty="0" smtClean="0"/>
                        <a:t>36</a:t>
                      </a:r>
                      <a:endParaRPr lang="en-GB" dirty="0"/>
                    </a:p>
                  </a:txBody>
                  <a:tcPr/>
                </a:tc>
                <a:tc>
                  <a:txBody>
                    <a:bodyPr/>
                    <a:lstStyle/>
                    <a:p>
                      <a:r>
                        <a:rPr lang="it-IT" dirty="0" smtClean="0"/>
                        <a:t>2</a:t>
                      </a:r>
                      <a:endParaRPr lang="en-GB" dirty="0"/>
                    </a:p>
                  </a:txBody>
                  <a:tcPr/>
                </a:tc>
                <a:tc>
                  <a:txBody>
                    <a:bodyPr/>
                    <a:lstStyle/>
                    <a:p>
                      <a:r>
                        <a:rPr lang="it-IT" dirty="0" smtClean="0"/>
                        <a:t>5</a:t>
                      </a:r>
                      <a:endParaRPr lang="en-GB" dirty="0"/>
                    </a:p>
                  </a:txBody>
                  <a:tcPr/>
                </a:tc>
                <a:tc>
                  <a:txBody>
                    <a:bodyPr/>
                    <a:lstStyle/>
                    <a:p>
                      <a:r>
                        <a:rPr lang="it-IT" dirty="0" smtClean="0"/>
                        <a:t>4</a:t>
                      </a:r>
                      <a:endParaRPr lang="en-GB" dirty="0"/>
                    </a:p>
                  </a:txBody>
                  <a:tcPr/>
                </a:tc>
                <a:tc>
                  <a:txBody>
                    <a:bodyPr/>
                    <a:lstStyle/>
                    <a:p>
                      <a:pPr marL="0" algn="l" defTabSz="914400" rtl="0" eaLnBrk="1" fontAlgn="b" latinLnBrk="0" hangingPunct="1"/>
                      <a:r>
                        <a:rPr lang="en-GB" sz="1800" kern="1200" dirty="0">
                          <a:solidFill>
                            <a:schemeClr val="dk1"/>
                          </a:solidFill>
                          <a:latin typeface="+mn-lt"/>
                          <a:ea typeface="+mn-ea"/>
                          <a:cs typeface="+mn-cs"/>
                        </a:rPr>
                        <a:t>17280</a:t>
                      </a:r>
                    </a:p>
                  </a:txBody>
                  <a:tcPr marL="6350" marR="6350" marT="6350" marB="0" anchor="b"/>
                </a:tc>
                <a:extLst>
                  <a:ext uri="{0D108BD9-81ED-4DB2-BD59-A6C34878D82A}">
                    <a16:rowId xmlns:a16="http://schemas.microsoft.com/office/drawing/2014/main" val="3768295253"/>
                  </a:ext>
                </a:extLst>
              </a:tr>
              <a:tr h="370840">
                <a:tc>
                  <a:txBody>
                    <a:bodyPr/>
                    <a:lstStyle/>
                    <a:p>
                      <a:r>
                        <a:rPr lang="en-GB" sz="1100" dirty="0" smtClean="0"/>
                        <a:t>30/09/20</a:t>
                      </a:r>
                      <a:endParaRPr lang="en-GB" sz="1100" dirty="0"/>
                    </a:p>
                  </a:txBody>
                  <a:tcPr marL="68580" marR="68580" marT="34290" marB="34290"/>
                </a:tc>
                <a:tc>
                  <a:txBody>
                    <a:bodyPr/>
                    <a:lstStyle/>
                    <a:p>
                      <a:r>
                        <a:rPr lang="it-IT" dirty="0" smtClean="0"/>
                        <a:t>33</a:t>
                      </a:r>
                      <a:endParaRPr lang="en-GB" dirty="0"/>
                    </a:p>
                  </a:txBody>
                  <a:tcPr/>
                </a:tc>
                <a:tc>
                  <a:txBody>
                    <a:bodyPr/>
                    <a:lstStyle/>
                    <a:p>
                      <a:r>
                        <a:rPr lang="it-IT" dirty="0" smtClean="0"/>
                        <a:t>36</a:t>
                      </a:r>
                      <a:endParaRPr lang="en-GB" dirty="0"/>
                    </a:p>
                  </a:txBody>
                  <a:tcPr/>
                </a:tc>
                <a:tc>
                  <a:txBody>
                    <a:bodyPr/>
                    <a:lstStyle/>
                    <a:p>
                      <a:r>
                        <a:rPr lang="it-IT" dirty="0" smtClean="0"/>
                        <a:t>2</a:t>
                      </a:r>
                      <a:endParaRPr lang="en-GB" dirty="0"/>
                    </a:p>
                  </a:txBody>
                  <a:tcPr/>
                </a:tc>
                <a:tc>
                  <a:txBody>
                    <a:bodyPr/>
                    <a:lstStyle/>
                    <a:p>
                      <a:r>
                        <a:rPr lang="it-IT" dirty="0" smtClean="0"/>
                        <a:t>5</a:t>
                      </a:r>
                      <a:endParaRPr lang="en-GB" dirty="0"/>
                    </a:p>
                  </a:txBody>
                  <a:tcPr/>
                </a:tc>
                <a:tc>
                  <a:txBody>
                    <a:bodyPr/>
                    <a:lstStyle/>
                    <a:p>
                      <a:r>
                        <a:rPr lang="it-IT" dirty="0" smtClean="0"/>
                        <a:t>4</a:t>
                      </a:r>
                      <a:endParaRPr lang="en-GB" dirty="0"/>
                    </a:p>
                  </a:txBody>
                  <a:tcPr/>
                </a:tc>
                <a:tc>
                  <a:txBody>
                    <a:bodyPr/>
                    <a:lstStyle/>
                    <a:p>
                      <a:pPr marL="0" algn="l" defTabSz="914400" rtl="0" eaLnBrk="1" fontAlgn="b" latinLnBrk="0" hangingPunct="1"/>
                      <a:r>
                        <a:rPr lang="en-GB" sz="1800" kern="1200" dirty="0">
                          <a:solidFill>
                            <a:schemeClr val="dk1"/>
                          </a:solidFill>
                          <a:latin typeface="+mn-lt"/>
                          <a:ea typeface="+mn-ea"/>
                          <a:cs typeface="+mn-cs"/>
                        </a:rPr>
                        <a:t>17280</a:t>
                      </a:r>
                    </a:p>
                  </a:txBody>
                  <a:tcPr marL="6350" marR="6350" marT="6350" marB="0" anchor="b"/>
                </a:tc>
                <a:extLst>
                  <a:ext uri="{0D108BD9-81ED-4DB2-BD59-A6C34878D82A}">
                    <a16:rowId xmlns:a16="http://schemas.microsoft.com/office/drawing/2014/main" val="156394674"/>
                  </a:ext>
                </a:extLst>
              </a:tr>
              <a:tr h="370840">
                <a:tc>
                  <a:txBody>
                    <a:bodyPr/>
                    <a:lstStyle/>
                    <a:p>
                      <a:r>
                        <a:rPr lang="it-IT" sz="1100" dirty="0" smtClean="0"/>
                        <a:t>19/10/20</a:t>
                      </a:r>
                      <a:endParaRPr lang="en-GB" sz="1100" dirty="0"/>
                    </a:p>
                  </a:txBody>
                  <a:tcPr marL="68580" marR="68580" marT="34290" marB="34290"/>
                </a:tc>
                <a:tc>
                  <a:txBody>
                    <a:bodyPr/>
                    <a:lstStyle/>
                    <a:p>
                      <a:r>
                        <a:rPr lang="it-IT" dirty="0" smtClean="0"/>
                        <a:t>31</a:t>
                      </a:r>
                      <a:endParaRPr lang="en-GB" dirty="0"/>
                    </a:p>
                  </a:txBody>
                  <a:tcPr/>
                </a:tc>
                <a:tc>
                  <a:txBody>
                    <a:bodyPr/>
                    <a:lstStyle/>
                    <a:p>
                      <a:r>
                        <a:rPr lang="it-IT" dirty="0" smtClean="0"/>
                        <a:t>36</a:t>
                      </a:r>
                      <a:endParaRPr lang="en-GB" dirty="0"/>
                    </a:p>
                  </a:txBody>
                  <a:tcPr/>
                </a:tc>
                <a:tc>
                  <a:txBody>
                    <a:bodyPr/>
                    <a:lstStyle/>
                    <a:p>
                      <a:r>
                        <a:rPr lang="it-IT" dirty="0" smtClean="0"/>
                        <a:t>2</a:t>
                      </a:r>
                      <a:endParaRPr lang="en-GB" dirty="0"/>
                    </a:p>
                  </a:txBody>
                  <a:tcPr/>
                </a:tc>
                <a:tc>
                  <a:txBody>
                    <a:bodyPr/>
                    <a:lstStyle/>
                    <a:p>
                      <a:r>
                        <a:rPr lang="it-IT" dirty="0" smtClean="0"/>
                        <a:t>5</a:t>
                      </a:r>
                      <a:endParaRPr lang="en-GB" dirty="0"/>
                    </a:p>
                  </a:txBody>
                  <a:tcPr/>
                </a:tc>
                <a:tc>
                  <a:txBody>
                    <a:bodyPr/>
                    <a:lstStyle/>
                    <a:p>
                      <a:r>
                        <a:rPr lang="it-IT" dirty="0" smtClean="0"/>
                        <a:t>4</a:t>
                      </a:r>
                      <a:endParaRPr lang="en-GB" dirty="0"/>
                    </a:p>
                  </a:txBody>
                  <a:tcPr/>
                </a:tc>
                <a:tc>
                  <a:txBody>
                    <a:bodyPr/>
                    <a:lstStyle/>
                    <a:p>
                      <a:pPr marL="0" algn="l" defTabSz="914400" rtl="0" eaLnBrk="1" fontAlgn="b" latinLnBrk="0" hangingPunct="1"/>
                      <a:r>
                        <a:rPr lang="en-GB" sz="1800" kern="1200" dirty="0">
                          <a:solidFill>
                            <a:schemeClr val="dk1"/>
                          </a:solidFill>
                          <a:latin typeface="+mn-lt"/>
                          <a:ea typeface="+mn-ea"/>
                          <a:cs typeface="+mn-cs"/>
                        </a:rPr>
                        <a:t>17280</a:t>
                      </a:r>
                    </a:p>
                  </a:txBody>
                  <a:tcPr marL="6350" marR="6350" marT="6350" marB="0" anchor="b"/>
                </a:tc>
                <a:extLst>
                  <a:ext uri="{0D108BD9-81ED-4DB2-BD59-A6C34878D82A}">
                    <a16:rowId xmlns:a16="http://schemas.microsoft.com/office/drawing/2014/main" val="2605980163"/>
                  </a:ext>
                </a:extLst>
              </a:tr>
              <a:tr h="370840">
                <a:tc>
                  <a:txBody>
                    <a:bodyPr/>
                    <a:lstStyle/>
                    <a:p>
                      <a:r>
                        <a:rPr lang="en-GB" sz="1100" dirty="0" smtClean="0"/>
                        <a:t>27/10/20</a:t>
                      </a:r>
                      <a:endParaRPr lang="en-GB" sz="1100" dirty="0"/>
                    </a:p>
                  </a:txBody>
                  <a:tcPr marL="68580" marR="68580" marT="34290" marB="34290"/>
                </a:tc>
                <a:tc>
                  <a:txBody>
                    <a:bodyPr/>
                    <a:lstStyle/>
                    <a:p>
                      <a:r>
                        <a:rPr lang="it-IT" dirty="0" smtClean="0"/>
                        <a:t>33</a:t>
                      </a:r>
                      <a:endParaRPr lang="en-GB" dirty="0"/>
                    </a:p>
                  </a:txBody>
                  <a:tcPr/>
                </a:tc>
                <a:tc>
                  <a:txBody>
                    <a:bodyPr/>
                    <a:lstStyle/>
                    <a:p>
                      <a:r>
                        <a:rPr lang="it-IT" dirty="0" smtClean="0"/>
                        <a:t>36</a:t>
                      </a:r>
                      <a:endParaRPr lang="en-GB" dirty="0"/>
                    </a:p>
                  </a:txBody>
                  <a:tcPr/>
                </a:tc>
                <a:tc>
                  <a:txBody>
                    <a:bodyPr/>
                    <a:lstStyle/>
                    <a:p>
                      <a:r>
                        <a:rPr lang="it-IT" dirty="0" smtClean="0"/>
                        <a:t>2</a:t>
                      </a:r>
                      <a:endParaRPr lang="en-GB" dirty="0"/>
                    </a:p>
                  </a:txBody>
                  <a:tcPr/>
                </a:tc>
                <a:tc>
                  <a:txBody>
                    <a:bodyPr/>
                    <a:lstStyle/>
                    <a:p>
                      <a:r>
                        <a:rPr lang="it-IT" dirty="0" smtClean="0"/>
                        <a:t>5</a:t>
                      </a:r>
                      <a:endParaRPr lang="en-GB" dirty="0"/>
                    </a:p>
                  </a:txBody>
                  <a:tcPr/>
                </a:tc>
                <a:tc>
                  <a:txBody>
                    <a:bodyPr/>
                    <a:lstStyle/>
                    <a:p>
                      <a:r>
                        <a:rPr lang="it-IT" dirty="0" smtClean="0"/>
                        <a:t>4</a:t>
                      </a:r>
                      <a:endParaRPr lang="en-GB" dirty="0"/>
                    </a:p>
                  </a:txBody>
                  <a:tcPr/>
                </a:tc>
                <a:tc>
                  <a:txBody>
                    <a:bodyPr/>
                    <a:lstStyle/>
                    <a:p>
                      <a:pPr marL="0" algn="l" defTabSz="914400" rtl="0" eaLnBrk="1" fontAlgn="b" latinLnBrk="0" hangingPunct="1"/>
                      <a:r>
                        <a:rPr lang="en-GB" sz="1800" kern="1200" dirty="0">
                          <a:solidFill>
                            <a:schemeClr val="dk1"/>
                          </a:solidFill>
                          <a:latin typeface="+mn-lt"/>
                          <a:ea typeface="+mn-ea"/>
                          <a:cs typeface="+mn-cs"/>
                        </a:rPr>
                        <a:t>17280</a:t>
                      </a:r>
                    </a:p>
                  </a:txBody>
                  <a:tcPr marL="6350" marR="6350" marT="6350" marB="0" anchor="b"/>
                </a:tc>
                <a:extLst>
                  <a:ext uri="{0D108BD9-81ED-4DB2-BD59-A6C34878D82A}">
                    <a16:rowId xmlns:a16="http://schemas.microsoft.com/office/drawing/2014/main" val="508462273"/>
                  </a:ext>
                </a:extLst>
              </a:tr>
              <a:tr h="370840">
                <a:tc>
                  <a:txBody>
                    <a:bodyPr/>
                    <a:lstStyle/>
                    <a:p>
                      <a:r>
                        <a:rPr lang="en-GB" sz="1100" dirty="0" smtClean="0"/>
                        <a:t>01/06/21</a:t>
                      </a:r>
                      <a:endParaRPr lang="en-GB" sz="1100" dirty="0"/>
                    </a:p>
                  </a:txBody>
                  <a:tcPr marL="68580" marR="68580" marT="34290" marB="34290"/>
                </a:tc>
                <a:tc>
                  <a:txBody>
                    <a:bodyPr/>
                    <a:lstStyle/>
                    <a:p>
                      <a:r>
                        <a:rPr lang="it-IT" dirty="0" smtClean="0"/>
                        <a:t>30</a:t>
                      </a:r>
                      <a:endParaRPr lang="en-GB" dirty="0"/>
                    </a:p>
                  </a:txBody>
                  <a:tcPr/>
                </a:tc>
                <a:tc>
                  <a:txBody>
                    <a:bodyPr/>
                    <a:lstStyle/>
                    <a:p>
                      <a:r>
                        <a:rPr lang="it-IT" dirty="0" smtClean="0"/>
                        <a:t>36</a:t>
                      </a:r>
                      <a:endParaRPr lang="en-GB" dirty="0"/>
                    </a:p>
                  </a:txBody>
                  <a:tcPr/>
                </a:tc>
                <a:tc>
                  <a:txBody>
                    <a:bodyPr/>
                    <a:lstStyle/>
                    <a:p>
                      <a:r>
                        <a:rPr lang="it-IT" dirty="0" smtClean="0"/>
                        <a:t>3</a:t>
                      </a:r>
                      <a:endParaRPr lang="en-GB" dirty="0"/>
                    </a:p>
                  </a:txBody>
                  <a:tcPr/>
                </a:tc>
                <a:tc>
                  <a:txBody>
                    <a:bodyPr/>
                    <a:lstStyle/>
                    <a:p>
                      <a:r>
                        <a:rPr lang="it-IT" dirty="0" smtClean="0"/>
                        <a:t>5</a:t>
                      </a:r>
                      <a:endParaRPr lang="en-GB" dirty="0"/>
                    </a:p>
                  </a:txBody>
                  <a:tcPr/>
                </a:tc>
                <a:tc>
                  <a:txBody>
                    <a:bodyPr/>
                    <a:lstStyle/>
                    <a:p>
                      <a:r>
                        <a:rPr lang="it-IT" dirty="0" smtClean="0"/>
                        <a:t>4</a:t>
                      </a:r>
                      <a:endParaRPr lang="en-GB" dirty="0"/>
                    </a:p>
                  </a:txBody>
                  <a:tcPr/>
                </a:tc>
                <a:tc>
                  <a:txBody>
                    <a:bodyPr/>
                    <a:lstStyle/>
                    <a:p>
                      <a:pPr marL="0" algn="l" defTabSz="914400" rtl="0" eaLnBrk="1" fontAlgn="b" latinLnBrk="0" hangingPunct="1"/>
                      <a:r>
                        <a:rPr lang="en-GB" sz="1800" kern="1200" dirty="0">
                          <a:solidFill>
                            <a:schemeClr val="dk1"/>
                          </a:solidFill>
                          <a:latin typeface="+mn-lt"/>
                          <a:ea typeface="+mn-ea"/>
                          <a:cs typeface="+mn-cs"/>
                        </a:rPr>
                        <a:t>17280</a:t>
                      </a:r>
                    </a:p>
                  </a:txBody>
                  <a:tcPr marL="6350" marR="6350" marT="6350" marB="0" anchor="b"/>
                </a:tc>
                <a:extLst>
                  <a:ext uri="{0D108BD9-81ED-4DB2-BD59-A6C34878D82A}">
                    <a16:rowId xmlns:a16="http://schemas.microsoft.com/office/drawing/2014/main" val="3686276595"/>
                  </a:ext>
                </a:extLst>
              </a:tr>
              <a:tr h="370840">
                <a:tc>
                  <a:txBody>
                    <a:bodyPr/>
                    <a:lstStyle/>
                    <a:p>
                      <a:r>
                        <a:rPr lang="en-GB" sz="1100" dirty="0" smtClean="0"/>
                        <a:t>14/06/21</a:t>
                      </a:r>
                      <a:endParaRPr lang="en-GB" sz="1100" dirty="0"/>
                    </a:p>
                  </a:txBody>
                  <a:tcPr marL="68580" marR="68580" marT="34290" marB="34290"/>
                </a:tc>
                <a:tc>
                  <a:txBody>
                    <a:bodyPr/>
                    <a:lstStyle/>
                    <a:p>
                      <a:r>
                        <a:rPr lang="it-IT" dirty="0" smtClean="0"/>
                        <a:t>29</a:t>
                      </a:r>
                      <a:endParaRPr lang="en-GB" dirty="0"/>
                    </a:p>
                  </a:txBody>
                  <a:tcPr/>
                </a:tc>
                <a:tc>
                  <a:txBody>
                    <a:bodyPr/>
                    <a:lstStyle/>
                    <a:p>
                      <a:r>
                        <a:rPr lang="it-IT" dirty="0" smtClean="0"/>
                        <a:t>36</a:t>
                      </a:r>
                      <a:endParaRPr lang="en-GB" dirty="0"/>
                    </a:p>
                  </a:txBody>
                  <a:tcPr/>
                </a:tc>
                <a:tc>
                  <a:txBody>
                    <a:bodyPr/>
                    <a:lstStyle/>
                    <a:p>
                      <a:r>
                        <a:rPr lang="it-IT" dirty="0" smtClean="0"/>
                        <a:t>3</a:t>
                      </a:r>
                      <a:endParaRPr lang="en-GB" dirty="0"/>
                    </a:p>
                  </a:txBody>
                  <a:tcPr/>
                </a:tc>
                <a:tc>
                  <a:txBody>
                    <a:bodyPr/>
                    <a:lstStyle/>
                    <a:p>
                      <a:r>
                        <a:rPr lang="it-IT" dirty="0" smtClean="0"/>
                        <a:t>5</a:t>
                      </a:r>
                      <a:endParaRPr lang="en-GB" dirty="0"/>
                    </a:p>
                  </a:txBody>
                  <a:tcPr/>
                </a:tc>
                <a:tc>
                  <a:txBody>
                    <a:bodyPr/>
                    <a:lstStyle/>
                    <a:p>
                      <a:r>
                        <a:rPr lang="it-IT" dirty="0" smtClean="0"/>
                        <a:t>4</a:t>
                      </a:r>
                      <a:endParaRPr lang="en-GB" dirty="0"/>
                    </a:p>
                  </a:txBody>
                  <a:tcPr/>
                </a:tc>
                <a:tc>
                  <a:txBody>
                    <a:bodyPr/>
                    <a:lstStyle/>
                    <a:p>
                      <a:pPr marL="0" algn="l" defTabSz="914400" rtl="0" eaLnBrk="1" fontAlgn="b" latinLnBrk="0" hangingPunct="1"/>
                      <a:r>
                        <a:rPr lang="en-GB" sz="1800" kern="1200" dirty="0">
                          <a:solidFill>
                            <a:schemeClr val="dk1"/>
                          </a:solidFill>
                          <a:latin typeface="+mn-lt"/>
                          <a:ea typeface="+mn-ea"/>
                          <a:cs typeface="+mn-cs"/>
                        </a:rPr>
                        <a:t>17280</a:t>
                      </a:r>
                    </a:p>
                  </a:txBody>
                  <a:tcPr marL="6350" marR="6350" marT="6350" marB="0" anchor="b"/>
                </a:tc>
                <a:extLst>
                  <a:ext uri="{0D108BD9-81ED-4DB2-BD59-A6C34878D82A}">
                    <a16:rowId xmlns:a16="http://schemas.microsoft.com/office/drawing/2014/main" val="848414757"/>
                  </a:ext>
                </a:extLst>
              </a:tr>
              <a:tr h="370840">
                <a:tc>
                  <a:txBody>
                    <a:bodyPr/>
                    <a:lstStyle/>
                    <a:p>
                      <a:r>
                        <a:rPr lang="en-GB" sz="1100" dirty="0" smtClean="0"/>
                        <a:t>23/06/21</a:t>
                      </a:r>
                      <a:endParaRPr lang="en-GB" sz="1100" dirty="0"/>
                    </a:p>
                  </a:txBody>
                  <a:tcPr marL="68580" marR="68580" marT="34290" marB="34290"/>
                </a:tc>
                <a:tc>
                  <a:txBody>
                    <a:bodyPr/>
                    <a:lstStyle/>
                    <a:p>
                      <a:r>
                        <a:rPr lang="it-IT" dirty="0" smtClean="0"/>
                        <a:t>38</a:t>
                      </a:r>
                      <a:endParaRPr lang="en-GB" dirty="0"/>
                    </a:p>
                  </a:txBody>
                  <a:tcPr/>
                </a:tc>
                <a:tc>
                  <a:txBody>
                    <a:bodyPr/>
                    <a:lstStyle/>
                    <a:p>
                      <a:r>
                        <a:rPr lang="it-IT" dirty="0" smtClean="0"/>
                        <a:t>36</a:t>
                      </a:r>
                      <a:endParaRPr lang="en-GB" dirty="0"/>
                    </a:p>
                  </a:txBody>
                  <a:tcPr/>
                </a:tc>
                <a:tc>
                  <a:txBody>
                    <a:bodyPr/>
                    <a:lstStyle/>
                    <a:p>
                      <a:r>
                        <a:rPr lang="it-IT" dirty="0" smtClean="0"/>
                        <a:t>2</a:t>
                      </a:r>
                      <a:endParaRPr lang="en-GB" dirty="0"/>
                    </a:p>
                  </a:txBody>
                  <a:tcPr/>
                </a:tc>
                <a:tc>
                  <a:txBody>
                    <a:bodyPr/>
                    <a:lstStyle/>
                    <a:p>
                      <a:r>
                        <a:rPr lang="it-IT" dirty="0" smtClean="0"/>
                        <a:t>5</a:t>
                      </a:r>
                      <a:endParaRPr lang="en-GB" dirty="0"/>
                    </a:p>
                  </a:txBody>
                  <a:tcPr/>
                </a:tc>
                <a:tc>
                  <a:txBody>
                    <a:bodyPr/>
                    <a:lstStyle/>
                    <a:p>
                      <a:r>
                        <a:rPr lang="it-IT" dirty="0" smtClean="0"/>
                        <a:t>4</a:t>
                      </a:r>
                      <a:endParaRPr lang="en-GB" dirty="0"/>
                    </a:p>
                  </a:txBody>
                  <a:tcPr/>
                </a:tc>
                <a:tc>
                  <a:txBody>
                    <a:bodyPr/>
                    <a:lstStyle/>
                    <a:p>
                      <a:pPr marL="0" algn="l" defTabSz="914400" rtl="0" eaLnBrk="1" fontAlgn="b" latinLnBrk="0" hangingPunct="1"/>
                      <a:r>
                        <a:rPr lang="en-GB" sz="1800" kern="1200" dirty="0">
                          <a:solidFill>
                            <a:schemeClr val="dk1"/>
                          </a:solidFill>
                          <a:latin typeface="+mn-lt"/>
                          <a:ea typeface="+mn-ea"/>
                          <a:cs typeface="+mn-cs"/>
                        </a:rPr>
                        <a:t>17280</a:t>
                      </a:r>
                    </a:p>
                  </a:txBody>
                  <a:tcPr marL="6350" marR="6350" marT="6350" marB="0" anchor="b"/>
                </a:tc>
                <a:extLst>
                  <a:ext uri="{0D108BD9-81ED-4DB2-BD59-A6C34878D82A}">
                    <a16:rowId xmlns:a16="http://schemas.microsoft.com/office/drawing/2014/main" val="3533228525"/>
                  </a:ext>
                </a:extLst>
              </a:tr>
              <a:tr h="370840">
                <a:tc>
                  <a:txBody>
                    <a:bodyPr/>
                    <a:lstStyle/>
                    <a:p>
                      <a:r>
                        <a:rPr lang="en-GB" sz="1100" dirty="0" smtClean="0"/>
                        <a:t>26/10/21</a:t>
                      </a:r>
                      <a:endParaRPr lang="en-GB" sz="1100" dirty="0"/>
                    </a:p>
                  </a:txBody>
                  <a:tcPr marL="68580" marR="68580" marT="34290" marB="34290"/>
                </a:tc>
                <a:tc>
                  <a:txBody>
                    <a:bodyPr/>
                    <a:lstStyle/>
                    <a:p>
                      <a:r>
                        <a:rPr lang="it-IT" dirty="0" smtClean="0"/>
                        <a:t>13</a:t>
                      </a:r>
                      <a:endParaRPr lang="en-GB" dirty="0"/>
                    </a:p>
                  </a:txBody>
                  <a:tcPr/>
                </a:tc>
                <a:tc>
                  <a:txBody>
                    <a:bodyPr/>
                    <a:lstStyle/>
                    <a:p>
                      <a:r>
                        <a:rPr lang="it-IT" dirty="0" smtClean="0"/>
                        <a:t>74</a:t>
                      </a:r>
                      <a:endParaRPr lang="en-GB" dirty="0"/>
                    </a:p>
                  </a:txBody>
                  <a:tcPr/>
                </a:tc>
                <a:tc>
                  <a:txBody>
                    <a:bodyPr/>
                    <a:lstStyle/>
                    <a:p>
                      <a:r>
                        <a:rPr lang="it-IT" dirty="0" smtClean="0"/>
                        <a:t>0</a:t>
                      </a:r>
                      <a:endParaRPr lang="en-GB" dirty="0"/>
                    </a:p>
                  </a:txBody>
                  <a:tcPr/>
                </a:tc>
                <a:tc>
                  <a:txBody>
                    <a:bodyPr/>
                    <a:lstStyle/>
                    <a:p>
                      <a:r>
                        <a:rPr lang="it-IT" dirty="0" smtClean="0"/>
                        <a:t>9</a:t>
                      </a:r>
                      <a:endParaRPr lang="en-GB" dirty="0"/>
                    </a:p>
                  </a:txBody>
                  <a:tcPr/>
                </a:tc>
                <a:tc>
                  <a:txBody>
                    <a:bodyPr/>
                    <a:lstStyle/>
                    <a:p>
                      <a:r>
                        <a:rPr lang="it-IT" dirty="0" smtClean="0"/>
                        <a:t>1</a:t>
                      </a:r>
                      <a:endParaRPr lang="en-GB" dirty="0"/>
                    </a:p>
                  </a:txBody>
                  <a:tcPr/>
                </a:tc>
                <a:tc>
                  <a:txBody>
                    <a:bodyPr/>
                    <a:lstStyle/>
                    <a:p>
                      <a:pPr marL="0" algn="l" defTabSz="914400" rtl="0" eaLnBrk="1" fontAlgn="b" latinLnBrk="0" hangingPunct="1"/>
                      <a:r>
                        <a:rPr lang="en-GB" sz="1800" kern="1200" dirty="0">
                          <a:solidFill>
                            <a:schemeClr val="dk1"/>
                          </a:solidFill>
                          <a:latin typeface="+mn-lt"/>
                          <a:ea typeface="+mn-ea"/>
                          <a:cs typeface="+mn-cs"/>
                        </a:rPr>
                        <a:t>15984</a:t>
                      </a:r>
                    </a:p>
                  </a:txBody>
                  <a:tcPr marL="6350" marR="6350" marT="6350" marB="0" anchor="b"/>
                </a:tc>
                <a:extLst>
                  <a:ext uri="{0D108BD9-81ED-4DB2-BD59-A6C34878D82A}">
                    <a16:rowId xmlns:a16="http://schemas.microsoft.com/office/drawing/2014/main" val="148439779"/>
                  </a:ext>
                </a:extLst>
              </a:tr>
              <a:tr h="370840">
                <a:tc>
                  <a:txBody>
                    <a:bodyPr/>
                    <a:lstStyle/>
                    <a:p>
                      <a:r>
                        <a:rPr lang="en-GB" sz="1100" dirty="0" smtClean="0"/>
                        <a:t>11/12/21</a:t>
                      </a:r>
                      <a:endParaRPr lang="en-GB" sz="1100" dirty="0"/>
                    </a:p>
                  </a:txBody>
                  <a:tcPr marL="68580" marR="68580" marT="34290" marB="34290"/>
                </a:tc>
                <a:tc>
                  <a:txBody>
                    <a:bodyPr/>
                    <a:lstStyle/>
                    <a:p>
                      <a:r>
                        <a:rPr lang="it-IT" dirty="0" smtClean="0"/>
                        <a:t>15</a:t>
                      </a:r>
                      <a:endParaRPr lang="en-GB" dirty="0"/>
                    </a:p>
                  </a:txBody>
                  <a:tcPr/>
                </a:tc>
                <a:tc>
                  <a:txBody>
                    <a:bodyPr/>
                    <a:lstStyle/>
                    <a:p>
                      <a:r>
                        <a:rPr lang="it-IT" dirty="0" smtClean="0"/>
                        <a:t>74</a:t>
                      </a:r>
                      <a:endParaRPr lang="en-GB" dirty="0"/>
                    </a:p>
                  </a:txBody>
                  <a:tcPr/>
                </a:tc>
                <a:tc>
                  <a:txBody>
                    <a:bodyPr/>
                    <a:lstStyle/>
                    <a:p>
                      <a:r>
                        <a:rPr lang="it-IT" dirty="0" smtClean="0"/>
                        <a:t>0</a:t>
                      </a:r>
                      <a:endParaRPr lang="en-GB" dirty="0"/>
                    </a:p>
                  </a:txBody>
                  <a:tcPr/>
                </a:tc>
                <a:tc>
                  <a:txBody>
                    <a:bodyPr/>
                    <a:lstStyle/>
                    <a:p>
                      <a:r>
                        <a:rPr lang="it-IT" dirty="0" smtClean="0"/>
                        <a:t>9</a:t>
                      </a:r>
                      <a:endParaRPr lang="en-GB" dirty="0"/>
                    </a:p>
                  </a:txBody>
                  <a:tcPr/>
                </a:tc>
                <a:tc>
                  <a:txBody>
                    <a:bodyPr/>
                    <a:lstStyle/>
                    <a:p>
                      <a:r>
                        <a:rPr lang="it-IT" dirty="0" smtClean="0"/>
                        <a:t>1</a:t>
                      </a:r>
                      <a:endParaRPr lang="en-GB" dirty="0"/>
                    </a:p>
                  </a:txBody>
                  <a:tcPr/>
                </a:tc>
                <a:tc>
                  <a:txBody>
                    <a:bodyPr/>
                    <a:lstStyle/>
                    <a:p>
                      <a:pPr marL="0" algn="l" defTabSz="914400" rtl="0" eaLnBrk="1" fontAlgn="b" latinLnBrk="0" hangingPunct="1"/>
                      <a:r>
                        <a:rPr lang="en-GB" sz="1800" kern="1200" dirty="0">
                          <a:solidFill>
                            <a:schemeClr val="dk1"/>
                          </a:solidFill>
                          <a:latin typeface="+mn-lt"/>
                          <a:ea typeface="+mn-ea"/>
                          <a:cs typeface="+mn-cs"/>
                        </a:rPr>
                        <a:t>15984</a:t>
                      </a:r>
                    </a:p>
                  </a:txBody>
                  <a:tcPr marL="6350" marR="6350" marT="6350" marB="0" anchor="b"/>
                </a:tc>
                <a:extLst>
                  <a:ext uri="{0D108BD9-81ED-4DB2-BD59-A6C34878D82A}">
                    <a16:rowId xmlns:a16="http://schemas.microsoft.com/office/drawing/2014/main" val="3047628667"/>
                  </a:ext>
                </a:extLst>
              </a:tr>
              <a:tr h="370840">
                <a:tc>
                  <a:txBody>
                    <a:bodyPr/>
                    <a:lstStyle/>
                    <a:p>
                      <a:r>
                        <a:rPr lang="en-GB" sz="1100" dirty="0" smtClean="0"/>
                        <a:t>19/12/21</a:t>
                      </a:r>
                      <a:endParaRPr lang="en-GB" sz="1100" dirty="0"/>
                    </a:p>
                  </a:txBody>
                  <a:tcPr marL="68580" marR="68580" marT="34290" marB="34290"/>
                </a:tc>
                <a:tc>
                  <a:txBody>
                    <a:bodyPr/>
                    <a:lstStyle/>
                    <a:p>
                      <a:r>
                        <a:rPr lang="it-IT" dirty="0" smtClean="0"/>
                        <a:t>14</a:t>
                      </a:r>
                      <a:endParaRPr lang="en-GB" dirty="0"/>
                    </a:p>
                  </a:txBody>
                  <a:tcPr/>
                </a:tc>
                <a:tc>
                  <a:txBody>
                    <a:bodyPr/>
                    <a:lstStyle/>
                    <a:p>
                      <a:r>
                        <a:rPr lang="it-IT" dirty="0" smtClean="0"/>
                        <a:t>74</a:t>
                      </a:r>
                      <a:endParaRPr lang="en-GB" dirty="0"/>
                    </a:p>
                  </a:txBody>
                  <a:tcPr/>
                </a:tc>
                <a:tc>
                  <a:txBody>
                    <a:bodyPr/>
                    <a:lstStyle/>
                    <a:p>
                      <a:r>
                        <a:rPr lang="it-IT" dirty="0" smtClean="0"/>
                        <a:t>0</a:t>
                      </a:r>
                      <a:endParaRPr lang="en-GB" dirty="0"/>
                    </a:p>
                  </a:txBody>
                  <a:tcPr/>
                </a:tc>
                <a:tc>
                  <a:txBody>
                    <a:bodyPr/>
                    <a:lstStyle/>
                    <a:p>
                      <a:r>
                        <a:rPr lang="it-IT" dirty="0" smtClean="0"/>
                        <a:t>9</a:t>
                      </a:r>
                      <a:endParaRPr lang="en-GB" dirty="0"/>
                    </a:p>
                  </a:txBody>
                  <a:tcPr/>
                </a:tc>
                <a:tc>
                  <a:txBody>
                    <a:bodyPr/>
                    <a:lstStyle/>
                    <a:p>
                      <a:r>
                        <a:rPr lang="it-IT" dirty="0" smtClean="0"/>
                        <a:t>1</a:t>
                      </a:r>
                      <a:endParaRPr lang="en-GB" dirty="0"/>
                    </a:p>
                  </a:txBody>
                  <a:tcPr/>
                </a:tc>
                <a:tc>
                  <a:txBody>
                    <a:bodyPr/>
                    <a:lstStyle/>
                    <a:p>
                      <a:pPr marL="0" algn="l" defTabSz="914400" rtl="0" eaLnBrk="1" fontAlgn="b" latinLnBrk="0" hangingPunct="1"/>
                      <a:r>
                        <a:rPr lang="en-GB" sz="1800" kern="1200" dirty="0">
                          <a:solidFill>
                            <a:schemeClr val="dk1"/>
                          </a:solidFill>
                          <a:latin typeface="+mn-lt"/>
                          <a:ea typeface="+mn-ea"/>
                          <a:cs typeface="+mn-cs"/>
                        </a:rPr>
                        <a:t>15984</a:t>
                      </a:r>
                    </a:p>
                  </a:txBody>
                  <a:tcPr marL="6350" marR="6350" marT="6350" marB="0" anchor="b"/>
                </a:tc>
                <a:extLst>
                  <a:ext uri="{0D108BD9-81ED-4DB2-BD59-A6C34878D82A}">
                    <a16:rowId xmlns:a16="http://schemas.microsoft.com/office/drawing/2014/main" val="693686993"/>
                  </a:ext>
                </a:extLst>
              </a:tr>
              <a:tr h="370840">
                <a:tc>
                  <a:txBody>
                    <a:bodyPr/>
                    <a:lstStyle/>
                    <a:p>
                      <a:r>
                        <a:rPr lang="en-GB" sz="1100" dirty="0" smtClean="0"/>
                        <a:t>13/01/22</a:t>
                      </a:r>
                      <a:endParaRPr lang="en-GB" sz="1100" dirty="0"/>
                    </a:p>
                  </a:txBody>
                  <a:tcPr marL="68580" marR="68580" marT="34290" marB="34290"/>
                </a:tc>
                <a:tc>
                  <a:txBody>
                    <a:bodyPr/>
                    <a:lstStyle/>
                    <a:p>
                      <a:r>
                        <a:rPr lang="it-IT" dirty="0" smtClean="0"/>
                        <a:t>36</a:t>
                      </a:r>
                      <a:endParaRPr lang="en-GB" dirty="0"/>
                    </a:p>
                  </a:txBody>
                  <a:tcPr/>
                </a:tc>
                <a:tc>
                  <a:txBody>
                    <a:bodyPr/>
                    <a:lstStyle/>
                    <a:p>
                      <a:r>
                        <a:rPr lang="it-IT" dirty="0" smtClean="0"/>
                        <a:t>36</a:t>
                      </a:r>
                      <a:endParaRPr lang="en-GB" dirty="0"/>
                    </a:p>
                  </a:txBody>
                  <a:tcPr/>
                </a:tc>
                <a:tc>
                  <a:txBody>
                    <a:bodyPr/>
                    <a:lstStyle/>
                    <a:p>
                      <a:r>
                        <a:rPr lang="it-IT" dirty="0" smtClean="0"/>
                        <a:t>1</a:t>
                      </a:r>
                      <a:endParaRPr lang="en-GB" dirty="0"/>
                    </a:p>
                  </a:txBody>
                  <a:tcPr/>
                </a:tc>
                <a:tc>
                  <a:txBody>
                    <a:bodyPr/>
                    <a:lstStyle/>
                    <a:p>
                      <a:r>
                        <a:rPr lang="it-IT" dirty="0" smtClean="0"/>
                        <a:t>5</a:t>
                      </a:r>
                      <a:endParaRPr lang="en-GB" dirty="0"/>
                    </a:p>
                  </a:txBody>
                  <a:tcPr/>
                </a:tc>
                <a:tc>
                  <a:txBody>
                    <a:bodyPr/>
                    <a:lstStyle/>
                    <a:p>
                      <a:r>
                        <a:rPr lang="it-IT" dirty="0" smtClean="0"/>
                        <a:t>4</a:t>
                      </a:r>
                      <a:endParaRPr lang="en-GB" dirty="0"/>
                    </a:p>
                  </a:txBody>
                  <a:tcPr/>
                </a:tc>
                <a:tc>
                  <a:txBody>
                    <a:bodyPr/>
                    <a:lstStyle/>
                    <a:p>
                      <a:pPr marL="0" algn="l" defTabSz="914400" rtl="0" eaLnBrk="1" fontAlgn="b" latinLnBrk="0" hangingPunct="1"/>
                      <a:r>
                        <a:rPr lang="en-GB" sz="1800" kern="1200" dirty="0">
                          <a:solidFill>
                            <a:schemeClr val="dk1"/>
                          </a:solidFill>
                          <a:latin typeface="+mn-lt"/>
                          <a:ea typeface="+mn-ea"/>
                          <a:cs typeface="+mn-cs"/>
                        </a:rPr>
                        <a:t>17280</a:t>
                      </a:r>
                    </a:p>
                  </a:txBody>
                  <a:tcPr marL="6350" marR="6350" marT="6350" marB="0" anchor="b"/>
                </a:tc>
                <a:extLst>
                  <a:ext uri="{0D108BD9-81ED-4DB2-BD59-A6C34878D82A}">
                    <a16:rowId xmlns:a16="http://schemas.microsoft.com/office/drawing/2014/main" val="3229555719"/>
                  </a:ext>
                </a:extLst>
              </a:tr>
              <a:tr h="370840">
                <a:tc>
                  <a:txBody>
                    <a:bodyPr/>
                    <a:lstStyle/>
                    <a:p>
                      <a:r>
                        <a:rPr lang="en-GB" sz="1100" dirty="0" smtClean="0"/>
                        <a:t>01/02/22</a:t>
                      </a:r>
                      <a:endParaRPr lang="en-GB" sz="1100" dirty="0"/>
                    </a:p>
                  </a:txBody>
                  <a:tcPr marL="68580" marR="68580" marT="34290" marB="34290"/>
                </a:tc>
                <a:tc>
                  <a:txBody>
                    <a:bodyPr/>
                    <a:lstStyle/>
                    <a:p>
                      <a:r>
                        <a:rPr lang="it-IT" dirty="0" smtClean="0"/>
                        <a:t>10</a:t>
                      </a:r>
                      <a:endParaRPr lang="en-GB" dirty="0"/>
                    </a:p>
                  </a:txBody>
                  <a:tcPr/>
                </a:tc>
                <a:tc>
                  <a:txBody>
                    <a:bodyPr/>
                    <a:lstStyle/>
                    <a:p>
                      <a:r>
                        <a:rPr lang="it-IT" dirty="0" smtClean="0"/>
                        <a:t>74</a:t>
                      </a:r>
                      <a:endParaRPr lang="en-GB" dirty="0"/>
                    </a:p>
                  </a:txBody>
                  <a:tcPr/>
                </a:tc>
                <a:tc>
                  <a:txBody>
                    <a:bodyPr/>
                    <a:lstStyle/>
                    <a:p>
                      <a:r>
                        <a:rPr lang="it-IT" dirty="0" smtClean="0"/>
                        <a:t>0</a:t>
                      </a:r>
                      <a:endParaRPr lang="en-GB" dirty="0"/>
                    </a:p>
                  </a:txBody>
                  <a:tcPr/>
                </a:tc>
                <a:tc>
                  <a:txBody>
                    <a:bodyPr/>
                    <a:lstStyle/>
                    <a:p>
                      <a:r>
                        <a:rPr lang="it-IT" dirty="0" smtClean="0"/>
                        <a:t>9</a:t>
                      </a:r>
                      <a:endParaRPr lang="en-GB" dirty="0"/>
                    </a:p>
                  </a:txBody>
                  <a:tcPr/>
                </a:tc>
                <a:tc>
                  <a:txBody>
                    <a:bodyPr/>
                    <a:lstStyle/>
                    <a:p>
                      <a:r>
                        <a:rPr lang="it-IT" dirty="0" smtClean="0"/>
                        <a:t>1</a:t>
                      </a:r>
                      <a:endParaRPr lang="en-GB" dirty="0"/>
                    </a:p>
                  </a:txBody>
                  <a:tcPr/>
                </a:tc>
                <a:tc>
                  <a:txBody>
                    <a:bodyPr/>
                    <a:lstStyle/>
                    <a:p>
                      <a:pPr marL="0" algn="l" defTabSz="914400" rtl="0" eaLnBrk="1" fontAlgn="b" latinLnBrk="0" hangingPunct="1"/>
                      <a:r>
                        <a:rPr lang="en-GB" sz="1800" kern="1200" dirty="0">
                          <a:solidFill>
                            <a:schemeClr val="dk1"/>
                          </a:solidFill>
                          <a:latin typeface="+mn-lt"/>
                          <a:ea typeface="+mn-ea"/>
                          <a:cs typeface="+mn-cs"/>
                        </a:rPr>
                        <a:t>15984</a:t>
                      </a:r>
                    </a:p>
                  </a:txBody>
                  <a:tcPr marL="6350" marR="6350" marT="6350" marB="0" anchor="b"/>
                </a:tc>
                <a:extLst>
                  <a:ext uri="{0D108BD9-81ED-4DB2-BD59-A6C34878D82A}">
                    <a16:rowId xmlns:a16="http://schemas.microsoft.com/office/drawing/2014/main" val="3370907054"/>
                  </a:ext>
                </a:extLst>
              </a:tr>
            </a:tbl>
          </a:graphicData>
        </a:graphic>
      </p:graphicFrame>
      <p:sp>
        <p:nvSpPr>
          <p:cNvPr id="7" name="CasellaDiTesto 6"/>
          <p:cNvSpPr txBox="1"/>
          <p:nvPr/>
        </p:nvSpPr>
        <p:spPr>
          <a:xfrm>
            <a:off x="1113047" y="935432"/>
            <a:ext cx="4741426" cy="369332"/>
          </a:xfrm>
          <a:prstGeom prst="rect">
            <a:avLst/>
          </a:prstGeom>
          <a:noFill/>
        </p:spPr>
        <p:txBody>
          <a:bodyPr wrap="none" rtlCol="0">
            <a:spAutoFit/>
          </a:bodyPr>
          <a:lstStyle/>
          <a:p>
            <a:r>
              <a:rPr lang="it-IT" b="1" dirty="0" smtClean="0"/>
              <a:t>PAS CONFIGURATION just </a:t>
            </a:r>
            <a:r>
              <a:rPr lang="it-IT" b="1" dirty="0" err="1" smtClean="0"/>
              <a:t>before</a:t>
            </a:r>
            <a:r>
              <a:rPr lang="it-IT" b="1" dirty="0" smtClean="0"/>
              <a:t> </a:t>
            </a:r>
            <a:r>
              <a:rPr lang="it-IT" b="1" dirty="0" err="1" smtClean="0"/>
              <a:t>Reboot</a:t>
            </a:r>
            <a:endParaRPr lang="en-GB" b="1" dirty="0"/>
          </a:p>
        </p:txBody>
      </p:sp>
    </p:spTree>
    <p:extLst>
      <p:ext uri="{BB962C8B-B14F-4D97-AF65-F5344CB8AC3E}">
        <p14:creationId xmlns:p14="http://schemas.microsoft.com/office/powerpoint/2010/main" val="133593448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95536" y="1340768"/>
            <a:ext cx="7488832" cy="4524315"/>
          </a:xfrm>
          <a:prstGeom prst="rect">
            <a:avLst/>
          </a:prstGeom>
          <a:noFill/>
        </p:spPr>
        <p:txBody>
          <a:bodyPr wrap="square" rtlCol="0">
            <a:spAutoFit/>
          </a:bodyPr>
          <a:lstStyle/>
          <a:p>
            <a:r>
              <a:rPr lang="it-IT" b="1" dirty="0" err="1" smtClean="0"/>
              <a:t>What</a:t>
            </a:r>
            <a:r>
              <a:rPr lang="it-IT" b="1" dirty="0" smtClean="0"/>
              <a:t> </a:t>
            </a:r>
            <a:r>
              <a:rPr lang="it-IT" b="1" dirty="0" err="1" smtClean="0"/>
              <a:t>we</a:t>
            </a:r>
            <a:r>
              <a:rPr lang="it-IT" b="1" dirty="0" smtClean="0"/>
              <a:t> can </a:t>
            </a:r>
            <a:r>
              <a:rPr lang="it-IT" b="1" dirty="0" err="1" smtClean="0"/>
              <a:t>say</a:t>
            </a:r>
            <a:r>
              <a:rPr lang="it-IT" b="1" dirty="0" smtClean="0"/>
              <a:t>?</a:t>
            </a:r>
          </a:p>
          <a:p>
            <a:endParaRPr lang="it-IT" b="1" dirty="0"/>
          </a:p>
          <a:p>
            <a:pPr marL="285750" indent="-285750">
              <a:buFont typeface="Arial" panose="020B0604020202020204" pitchFamily="34" charset="0"/>
              <a:buChar char="•"/>
            </a:pPr>
            <a:endParaRPr lang="it-IT" dirty="0" smtClean="0"/>
          </a:p>
          <a:p>
            <a:pPr marL="285750" indent="-285750">
              <a:buFont typeface="Arial" panose="020B0604020202020204" pitchFamily="34" charset="0"/>
              <a:buChar char="•"/>
            </a:pPr>
            <a:endParaRPr lang="it-IT" dirty="0" smtClean="0"/>
          </a:p>
          <a:p>
            <a:pPr marL="285750" indent="-285750">
              <a:buFont typeface="Arial" panose="020B0604020202020204" pitchFamily="34" charset="0"/>
              <a:buChar char="•"/>
            </a:pPr>
            <a:r>
              <a:rPr lang="it-IT" dirty="0" smtClean="0"/>
              <a:t>PAS </a:t>
            </a:r>
            <a:r>
              <a:rPr lang="it-IT" dirty="0" err="1" smtClean="0"/>
              <a:t>was</a:t>
            </a:r>
            <a:r>
              <a:rPr lang="it-IT" dirty="0" smtClean="0"/>
              <a:t> the </a:t>
            </a:r>
            <a:r>
              <a:rPr lang="it-IT" dirty="0" err="1" smtClean="0"/>
              <a:t>only</a:t>
            </a:r>
            <a:r>
              <a:rPr lang="it-IT" dirty="0" smtClean="0"/>
              <a:t> </a:t>
            </a:r>
            <a:r>
              <a:rPr lang="it-IT" dirty="0" err="1" smtClean="0"/>
              <a:t>sensor</a:t>
            </a:r>
            <a:r>
              <a:rPr lang="it-IT" dirty="0" smtClean="0"/>
              <a:t> </a:t>
            </a:r>
            <a:r>
              <a:rPr lang="it-IT" dirty="0" err="1" smtClean="0"/>
              <a:t>alway</a:t>
            </a:r>
            <a:r>
              <a:rPr lang="it-IT" dirty="0" smtClean="0"/>
              <a:t> ON </a:t>
            </a:r>
            <a:r>
              <a:rPr lang="it-IT" dirty="0" err="1" smtClean="0"/>
              <a:t>during</a:t>
            </a:r>
            <a:r>
              <a:rPr lang="it-IT" dirty="0" smtClean="0"/>
              <a:t> </a:t>
            </a:r>
            <a:r>
              <a:rPr lang="it-IT" dirty="0" err="1" smtClean="0"/>
              <a:t>reboot</a:t>
            </a:r>
            <a:endParaRPr lang="it-IT" dirty="0" smtClean="0"/>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8 / 12 </a:t>
            </a:r>
            <a:r>
              <a:rPr lang="it-IT" dirty="0" err="1"/>
              <a:t>occurrences</a:t>
            </a:r>
            <a:r>
              <a:rPr lang="it-IT" dirty="0"/>
              <a:t> are </a:t>
            </a:r>
            <a:r>
              <a:rPr lang="it-IT" dirty="0" err="1"/>
              <a:t>while</a:t>
            </a:r>
            <a:r>
              <a:rPr lang="it-IT" dirty="0"/>
              <a:t> PAS in SNAP or BURST</a:t>
            </a:r>
          </a:p>
          <a:p>
            <a:endParaRPr lang="it-IT" dirty="0" smtClean="0"/>
          </a:p>
          <a:p>
            <a:pPr marL="285750" indent="-285750">
              <a:buFont typeface="Arial" panose="020B0604020202020204" pitchFamily="34" charset="0"/>
              <a:buChar char="•"/>
            </a:pPr>
            <a:endParaRPr lang="it-IT" dirty="0" smtClean="0"/>
          </a:p>
          <a:p>
            <a:pPr marL="285750" indent="-285750">
              <a:buFont typeface="Arial" panose="020B0604020202020204" pitchFamily="34" charset="0"/>
              <a:buChar char="•"/>
            </a:pPr>
            <a:r>
              <a:rPr lang="it-IT" dirty="0" err="1" smtClean="0"/>
              <a:t>When</a:t>
            </a:r>
            <a:r>
              <a:rPr lang="it-IT" dirty="0" smtClean="0"/>
              <a:t> </a:t>
            </a:r>
            <a:r>
              <a:rPr lang="it-IT" dirty="0" err="1" smtClean="0"/>
              <a:t>happened</a:t>
            </a:r>
            <a:r>
              <a:rPr lang="it-IT" dirty="0" smtClean="0"/>
              <a:t> </a:t>
            </a:r>
            <a:r>
              <a:rPr lang="it-IT" dirty="0" err="1" smtClean="0"/>
              <a:t>during</a:t>
            </a:r>
            <a:r>
              <a:rPr lang="it-IT" dirty="0" smtClean="0"/>
              <a:t> SNAP </a:t>
            </a:r>
            <a:r>
              <a:rPr lang="it-IT" dirty="0" err="1" smtClean="0"/>
              <a:t>it</a:t>
            </a:r>
            <a:r>
              <a:rPr lang="it-IT" dirty="0" smtClean="0"/>
              <a:t> </a:t>
            </a:r>
            <a:r>
              <a:rPr lang="it-IT" dirty="0" err="1" smtClean="0"/>
              <a:t>alway</a:t>
            </a:r>
            <a:r>
              <a:rPr lang="it-IT" dirty="0" smtClean="0"/>
              <a:t> </a:t>
            </a:r>
            <a:r>
              <a:rPr lang="it-IT" dirty="0" err="1" smtClean="0"/>
              <a:t>occurred</a:t>
            </a:r>
            <a:r>
              <a:rPr lang="it-IT" dirty="0" smtClean="0"/>
              <a:t> </a:t>
            </a:r>
            <a:r>
              <a:rPr lang="it-IT" dirty="0" err="1" smtClean="0"/>
              <a:t>during</a:t>
            </a:r>
            <a:r>
              <a:rPr lang="it-IT" dirty="0" smtClean="0"/>
              <a:t> Major 298</a:t>
            </a:r>
          </a:p>
          <a:p>
            <a:pPr marL="742950" lvl="1" indent="-285750">
              <a:buFont typeface="Arial" panose="020B0604020202020204" pitchFamily="34" charset="0"/>
              <a:buChar char="•"/>
            </a:pPr>
            <a:r>
              <a:rPr lang="it-IT" dirty="0" smtClean="0"/>
              <a:t>MAJOR </a:t>
            </a:r>
            <a:r>
              <a:rPr lang="it-IT" dirty="0" err="1" smtClean="0"/>
              <a:t>is</a:t>
            </a:r>
            <a:r>
              <a:rPr lang="it-IT" dirty="0" smtClean="0"/>
              <a:t> SC </a:t>
            </a:r>
            <a:r>
              <a:rPr lang="it-IT" dirty="0" err="1" smtClean="0"/>
              <a:t>Coarse</a:t>
            </a:r>
            <a:r>
              <a:rPr lang="it-IT" dirty="0" smtClean="0"/>
              <a:t> time </a:t>
            </a:r>
            <a:r>
              <a:rPr lang="it-IT" dirty="0" err="1" smtClean="0"/>
              <a:t>modulus</a:t>
            </a:r>
            <a:r>
              <a:rPr lang="it-IT" dirty="0" smtClean="0"/>
              <a:t> 300</a:t>
            </a:r>
          </a:p>
          <a:p>
            <a:pPr marL="742950" lvl="1" indent="-285750">
              <a:buFont typeface="Arial" panose="020B0604020202020204" pitchFamily="34" charset="0"/>
              <a:buChar char="•"/>
            </a:pPr>
            <a:r>
              <a:rPr lang="it-IT" dirty="0" smtClean="0"/>
              <a:t>298 </a:t>
            </a:r>
            <a:r>
              <a:rPr lang="it-IT" dirty="0" err="1" smtClean="0"/>
              <a:t>means</a:t>
            </a:r>
            <a:r>
              <a:rPr lang="it-IT" dirty="0" smtClean="0"/>
              <a:t> </a:t>
            </a:r>
            <a:r>
              <a:rPr lang="it-IT" dirty="0" err="1" smtClean="0"/>
              <a:t>acquiring</a:t>
            </a:r>
            <a:r>
              <a:rPr lang="it-IT" dirty="0" smtClean="0"/>
              <a:t> 3</a:t>
            </a:r>
            <a:r>
              <a:rPr lang="it-IT" baseline="30000" dirty="0" smtClean="0"/>
              <a:t>rd</a:t>
            </a:r>
            <a:r>
              <a:rPr lang="it-IT" dirty="0" smtClean="0"/>
              <a:t> sample (some </a:t>
            </a:r>
            <a:r>
              <a:rPr lang="it-IT" dirty="0" err="1" smtClean="0"/>
              <a:t>clue</a:t>
            </a:r>
            <a:r>
              <a:rPr lang="it-IT" dirty="0" smtClean="0"/>
              <a:t>?)</a:t>
            </a:r>
          </a:p>
          <a:p>
            <a:pPr marL="742950" lvl="1" indent="-285750">
              <a:buFont typeface="Arial" panose="020B0604020202020204" pitchFamily="34" charset="0"/>
              <a:buChar char="•"/>
            </a:pPr>
            <a:endParaRPr lang="it-IT" dirty="0" smtClean="0"/>
          </a:p>
          <a:p>
            <a:pPr marL="742950" lvl="1" indent="-285750">
              <a:buFont typeface="Arial" panose="020B0604020202020204" pitchFamily="34" charset="0"/>
              <a:buChar char="•"/>
            </a:pPr>
            <a:endParaRPr lang="it-IT" dirty="0"/>
          </a:p>
          <a:p>
            <a:pPr marL="285750" indent="-285750">
              <a:buFont typeface="Arial" panose="020B0604020202020204" pitchFamily="34" charset="0"/>
              <a:buChar char="•"/>
            </a:pPr>
            <a:endParaRPr lang="it-IT" dirty="0" smtClean="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14967149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95536" y="1340768"/>
            <a:ext cx="7488832" cy="4524315"/>
          </a:xfrm>
          <a:prstGeom prst="rect">
            <a:avLst/>
          </a:prstGeom>
          <a:noFill/>
        </p:spPr>
        <p:txBody>
          <a:bodyPr wrap="square" rtlCol="0">
            <a:spAutoFit/>
          </a:bodyPr>
          <a:lstStyle/>
          <a:p>
            <a:r>
              <a:rPr lang="it-IT" b="1" dirty="0" err="1" smtClean="0"/>
              <a:t>What</a:t>
            </a:r>
            <a:r>
              <a:rPr lang="it-IT" b="1" dirty="0" smtClean="0"/>
              <a:t> </a:t>
            </a:r>
            <a:r>
              <a:rPr lang="it-IT" b="1" dirty="0" err="1" smtClean="0"/>
              <a:t>we</a:t>
            </a:r>
            <a:r>
              <a:rPr lang="it-IT" b="1" dirty="0" smtClean="0"/>
              <a:t> can </a:t>
            </a:r>
            <a:r>
              <a:rPr lang="it-IT" b="1" dirty="0" err="1" smtClean="0"/>
              <a:t>say</a:t>
            </a:r>
            <a:r>
              <a:rPr lang="it-IT" b="1" dirty="0" smtClean="0"/>
              <a:t>?</a:t>
            </a:r>
          </a:p>
          <a:p>
            <a:pPr lvl="1"/>
            <a:endParaRPr lang="it-IT" dirty="0" smtClean="0"/>
          </a:p>
          <a:p>
            <a:pPr marL="742950" lvl="1" indent="-285750">
              <a:buFont typeface="Arial" panose="020B0604020202020204" pitchFamily="34" charset="0"/>
              <a:buChar char="•"/>
            </a:pPr>
            <a:endParaRPr lang="it-IT" dirty="0"/>
          </a:p>
          <a:p>
            <a:pPr marL="285750" indent="-285750">
              <a:buFont typeface="Arial" panose="020B0604020202020204" pitchFamily="34" charset="0"/>
              <a:buChar char="•"/>
            </a:pPr>
            <a:r>
              <a:rPr lang="en-GB" dirty="0" smtClean="0"/>
              <a:t>W.r.t. longer period without reboot ( from 24/06/2021 to 26/10/2021):</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endParaRPr lang="en-GB" dirty="0"/>
          </a:p>
          <a:p>
            <a:pPr algn="ctr"/>
            <a:r>
              <a:rPr lang="en-GB" dirty="0" smtClean="0"/>
              <a:t>13824 &lt; 15984 &lt;  17280</a:t>
            </a:r>
          </a:p>
          <a:p>
            <a:pPr algn="ctr"/>
            <a:endParaRPr lang="it-IT" dirty="0"/>
          </a:p>
          <a:p>
            <a:r>
              <a:rPr lang="it-IT" dirty="0" err="1" smtClean="0"/>
              <a:t>Could</a:t>
            </a:r>
            <a:r>
              <a:rPr lang="it-IT" dirty="0" smtClean="0"/>
              <a:t> the </a:t>
            </a:r>
            <a:r>
              <a:rPr lang="it-IT" dirty="0" err="1" smtClean="0"/>
              <a:t>packet</a:t>
            </a:r>
            <a:r>
              <a:rPr lang="it-IT" dirty="0" smtClean="0"/>
              <a:t> </a:t>
            </a:r>
            <a:r>
              <a:rPr lang="it-IT" dirty="0" err="1" smtClean="0"/>
              <a:t>size</a:t>
            </a:r>
            <a:r>
              <a:rPr lang="it-IT" dirty="0" smtClean="0"/>
              <a:t> generate some </a:t>
            </a:r>
            <a:r>
              <a:rPr lang="it-IT" dirty="0" err="1" smtClean="0"/>
              <a:t>oddness</a:t>
            </a:r>
            <a:r>
              <a:rPr lang="it-IT" dirty="0" smtClean="0"/>
              <a:t> </a:t>
            </a:r>
            <a:r>
              <a:rPr lang="it-IT" dirty="0" err="1" smtClean="0"/>
              <a:t>at</a:t>
            </a:r>
            <a:r>
              <a:rPr lang="it-IT" dirty="0" smtClean="0"/>
              <a:t> </a:t>
            </a:r>
            <a:r>
              <a:rPr lang="it-IT" dirty="0" err="1" smtClean="0"/>
              <a:t>SpW</a:t>
            </a:r>
            <a:r>
              <a:rPr lang="it-IT" dirty="0" smtClean="0"/>
              <a:t> </a:t>
            </a:r>
            <a:r>
              <a:rPr lang="it-IT" dirty="0" err="1" smtClean="0"/>
              <a:t>level</a:t>
            </a:r>
            <a:r>
              <a:rPr lang="it-IT" dirty="0" smtClean="0"/>
              <a:t>?</a:t>
            </a:r>
            <a:endParaRPr lang="en-GB" dirty="0" smtClean="0"/>
          </a:p>
          <a:p>
            <a:pPr marL="285750" indent="-285750">
              <a:buFont typeface="Arial" panose="020B0604020202020204" pitchFamily="34" charset="0"/>
              <a:buChar char="•"/>
            </a:pPr>
            <a:endParaRPr lang="it-IT" dirty="0" smtClean="0"/>
          </a:p>
          <a:p>
            <a:pPr marL="285750" indent="-285750">
              <a:buFont typeface="Arial" panose="020B0604020202020204" pitchFamily="34" charset="0"/>
              <a:buChar char="•"/>
            </a:pPr>
            <a:endParaRPr lang="en-GB" dirty="0"/>
          </a:p>
        </p:txBody>
      </p:sp>
      <p:graphicFrame>
        <p:nvGraphicFramePr>
          <p:cNvPr id="3" name="Tabella 2"/>
          <p:cNvGraphicFramePr>
            <a:graphicFrameLocks noGrp="1"/>
          </p:cNvGraphicFramePr>
          <p:nvPr>
            <p:extLst>
              <p:ext uri="{D42A27DB-BD31-4B8C-83A1-F6EECF244321}">
                <p14:modId xmlns:p14="http://schemas.microsoft.com/office/powerpoint/2010/main" val="3494925367"/>
              </p:ext>
            </p:extLst>
          </p:nvPr>
        </p:nvGraphicFramePr>
        <p:xfrm>
          <a:off x="1187624" y="2852937"/>
          <a:ext cx="6432376" cy="1184528"/>
        </p:xfrm>
        <a:graphic>
          <a:graphicData uri="http://schemas.openxmlformats.org/drawingml/2006/table">
            <a:tbl>
              <a:tblPr firstRow="1" bandRow="1">
                <a:tableStyleId>{5C22544A-7EE6-4342-B048-85BDC9FD1C3A}</a:tableStyleId>
              </a:tblPr>
              <a:tblGrid>
                <a:gridCol w="870857">
                  <a:extLst>
                    <a:ext uri="{9D8B030D-6E8A-4147-A177-3AD203B41FA5}">
                      <a16:colId xmlns:a16="http://schemas.microsoft.com/office/drawing/2014/main" val="1736419864"/>
                    </a:ext>
                  </a:extLst>
                </a:gridCol>
                <a:gridCol w="870857">
                  <a:extLst>
                    <a:ext uri="{9D8B030D-6E8A-4147-A177-3AD203B41FA5}">
                      <a16:colId xmlns:a16="http://schemas.microsoft.com/office/drawing/2014/main" val="581160180"/>
                    </a:ext>
                  </a:extLst>
                </a:gridCol>
                <a:gridCol w="870857">
                  <a:extLst>
                    <a:ext uri="{9D8B030D-6E8A-4147-A177-3AD203B41FA5}">
                      <a16:colId xmlns:a16="http://schemas.microsoft.com/office/drawing/2014/main" val="3953625273"/>
                    </a:ext>
                  </a:extLst>
                </a:gridCol>
                <a:gridCol w="870857">
                  <a:extLst>
                    <a:ext uri="{9D8B030D-6E8A-4147-A177-3AD203B41FA5}">
                      <a16:colId xmlns:a16="http://schemas.microsoft.com/office/drawing/2014/main" val="4116917341"/>
                    </a:ext>
                  </a:extLst>
                </a:gridCol>
                <a:gridCol w="870857">
                  <a:extLst>
                    <a:ext uri="{9D8B030D-6E8A-4147-A177-3AD203B41FA5}">
                      <a16:colId xmlns:a16="http://schemas.microsoft.com/office/drawing/2014/main" val="1744374356"/>
                    </a:ext>
                  </a:extLst>
                </a:gridCol>
                <a:gridCol w="870857">
                  <a:extLst>
                    <a:ext uri="{9D8B030D-6E8A-4147-A177-3AD203B41FA5}">
                      <a16:colId xmlns:a16="http://schemas.microsoft.com/office/drawing/2014/main" val="3910844504"/>
                    </a:ext>
                  </a:extLst>
                </a:gridCol>
                <a:gridCol w="1207234">
                  <a:extLst>
                    <a:ext uri="{9D8B030D-6E8A-4147-A177-3AD203B41FA5}">
                      <a16:colId xmlns:a16="http://schemas.microsoft.com/office/drawing/2014/main" val="2980034135"/>
                    </a:ext>
                  </a:extLst>
                </a:gridCol>
              </a:tblGrid>
              <a:tr h="442848">
                <a:tc>
                  <a:txBody>
                    <a:bodyPr/>
                    <a:lstStyle/>
                    <a:p>
                      <a:r>
                        <a:rPr lang="it-IT" dirty="0" smtClean="0"/>
                        <a:t>Event</a:t>
                      </a:r>
                      <a:endParaRPr lang="en-GB" dirty="0"/>
                    </a:p>
                  </a:txBody>
                  <a:tcPr/>
                </a:tc>
                <a:tc>
                  <a:txBody>
                    <a:bodyPr/>
                    <a:lstStyle/>
                    <a:p>
                      <a:r>
                        <a:rPr lang="it-IT" dirty="0" err="1" smtClean="0"/>
                        <a:t>sE</a:t>
                      </a:r>
                      <a:endParaRPr lang="en-GB" dirty="0"/>
                    </a:p>
                  </a:txBody>
                  <a:tcPr/>
                </a:tc>
                <a:tc>
                  <a:txBody>
                    <a:bodyPr/>
                    <a:lstStyle/>
                    <a:p>
                      <a:r>
                        <a:rPr lang="it-IT" dirty="0" err="1" smtClean="0"/>
                        <a:t>nE</a:t>
                      </a:r>
                      <a:endParaRPr lang="en-GB" dirty="0"/>
                    </a:p>
                  </a:txBody>
                  <a:tcPr/>
                </a:tc>
                <a:tc>
                  <a:txBody>
                    <a:bodyPr/>
                    <a:lstStyle/>
                    <a:p>
                      <a:r>
                        <a:rPr lang="it-IT" dirty="0" err="1" smtClean="0"/>
                        <a:t>sEl</a:t>
                      </a:r>
                      <a:endParaRPr lang="en-GB" dirty="0"/>
                    </a:p>
                  </a:txBody>
                  <a:tcPr/>
                </a:tc>
                <a:tc>
                  <a:txBody>
                    <a:bodyPr/>
                    <a:lstStyle/>
                    <a:p>
                      <a:r>
                        <a:rPr lang="it-IT" dirty="0" err="1" smtClean="0"/>
                        <a:t>nEl</a:t>
                      </a:r>
                      <a:endParaRPr lang="en-GB" dirty="0"/>
                    </a:p>
                  </a:txBody>
                  <a:tcPr/>
                </a:tc>
                <a:tc>
                  <a:txBody>
                    <a:bodyPr/>
                    <a:lstStyle/>
                    <a:p>
                      <a:r>
                        <a:rPr lang="it-IT" dirty="0" smtClean="0"/>
                        <a:t>K</a:t>
                      </a:r>
                      <a:endParaRPr lang="en-GB" dirty="0"/>
                    </a:p>
                  </a:txBody>
                  <a:tcPr/>
                </a:tc>
                <a:tc>
                  <a:txBody>
                    <a:bodyPr/>
                    <a:lstStyle/>
                    <a:p>
                      <a:r>
                        <a:rPr lang="it-IT" dirty="0" err="1" smtClean="0"/>
                        <a:t>Size</a:t>
                      </a:r>
                      <a:r>
                        <a:rPr lang="it-IT" dirty="0" smtClean="0"/>
                        <a:t> (byte)</a:t>
                      </a:r>
                      <a:endParaRPr lang="en-GB" dirty="0"/>
                    </a:p>
                  </a:txBody>
                  <a:tcPr/>
                </a:tc>
                <a:extLst>
                  <a:ext uri="{0D108BD9-81ED-4DB2-BD59-A6C34878D82A}">
                    <a16:rowId xmlns:a16="http://schemas.microsoft.com/office/drawing/2014/main" val="3083603575"/>
                  </a:ext>
                </a:extLst>
              </a:tr>
              <a:tr h="370840">
                <a:tc>
                  <a:txBody>
                    <a:bodyPr/>
                    <a:lstStyle/>
                    <a:p>
                      <a:r>
                        <a:rPr lang="en-GB" sz="1100" dirty="0" smtClean="0"/>
                        <a:t>28/06/21</a:t>
                      </a:r>
                      <a:endParaRPr lang="en-GB" sz="1100" dirty="0"/>
                    </a:p>
                  </a:txBody>
                  <a:tcPr marL="68580" marR="68580" marT="34290" marB="34290"/>
                </a:tc>
                <a:tc>
                  <a:txBody>
                    <a:bodyPr/>
                    <a:lstStyle/>
                    <a:p>
                      <a:r>
                        <a:rPr lang="it-IT" dirty="0" smtClean="0"/>
                        <a:t>20</a:t>
                      </a:r>
                      <a:endParaRPr lang="en-GB" dirty="0"/>
                    </a:p>
                  </a:txBody>
                  <a:tcPr/>
                </a:tc>
                <a:tc>
                  <a:txBody>
                    <a:bodyPr/>
                    <a:lstStyle/>
                    <a:p>
                      <a:r>
                        <a:rPr lang="it-IT" dirty="0" smtClean="0"/>
                        <a:t>64</a:t>
                      </a:r>
                      <a:endParaRPr lang="en-GB" dirty="0"/>
                    </a:p>
                  </a:txBody>
                  <a:tcPr/>
                </a:tc>
                <a:tc>
                  <a:txBody>
                    <a:bodyPr/>
                    <a:lstStyle/>
                    <a:p>
                      <a:r>
                        <a:rPr lang="it-IT" dirty="0" smtClean="0"/>
                        <a:t>0</a:t>
                      </a:r>
                      <a:endParaRPr lang="en-GB" dirty="0"/>
                    </a:p>
                  </a:txBody>
                  <a:tcPr/>
                </a:tc>
                <a:tc>
                  <a:txBody>
                    <a:bodyPr/>
                    <a:lstStyle/>
                    <a:p>
                      <a:r>
                        <a:rPr lang="it-IT" dirty="0" smtClean="0"/>
                        <a:t>9</a:t>
                      </a:r>
                      <a:endParaRPr lang="en-GB" dirty="0"/>
                    </a:p>
                  </a:txBody>
                  <a:tcPr/>
                </a:tc>
                <a:tc>
                  <a:txBody>
                    <a:bodyPr/>
                    <a:lstStyle/>
                    <a:p>
                      <a:r>
                        <a:rPr lang="it-IT" dirty="0" smtClean="0"/>
                        <a:t>1</a:t>
                      </a:r>
                      <a:endParaRPr lang="en-GB" dirty="0"/>
                    </a:p>
                  </a:txBody>
                  <a:tcPr/>
                </a:tc>
                <a:tc>
                  <a:txBody>
                    <a:bodyPr/>
                    <a:lstStyle/>
                    <a:p>
                      <a:pPr marL="0" algn="l" defTabSz="914400" rtl="0" eaLnBrk="1" fontAlgn="b" latinLnBrk="0" hangingPunct="1"/>
                      <a:r>
                        <a:rPr lang="en-GB" sz="1800" kern="1200" dirty="0" smtClean="0">
                          <a:solidFill>
                            <a:schemeClr val="dk1"/>
                          </a:solidFill>
                          <a:latin typeface="+mn-lt"/>
                          <a:ea typeface="+mn-ea"/>
                          <a:cs typeface="+mn-cs"/>
                        </a:rPr>
                        <a:t>13824</a:t>
                      </a:r>
                      <a:endParaRPr lang="en-GB" sz="1800" kern="1200" dirty="0">
                        <a:solidFill>
                          <a:schemeClr val="dk1"/>
                        </a:solidFill>
                        <a:latin typeface="+mn-lt"/>
                        <a:ea typeface="+mn-ea"/>
                        <a:cs typeface="+mn-cs"/>
                      </a:endParaRPr>
                    </a:p>
                  </a:txBody>
                  <a:tcPr marL="6350" marR="6350" marT="6350" marB="0" anchor="b"/>
                </a:tc>
                <a:extLst>
                  <a:ext uri="{0D108BD9-81ED-4DB2-BD59-A6C34878D82A}">
                    <a16:rowId xmlns:a16="http://schemas.microsoft.com/office/drawing/2014/main" val="691033134"/>
                  </a:ext>
                </a:extLst>
              </a:tr>
              <a:tr h="370840">
                <a:tc>
                  <a:txBody>
                    <a:bodyPr/>
                    <a:lstStyle/>
                    <a:p>
                      <a:r>
                        <a:rPr lang="en-GB" sz="1100" dirty="0" smtClean="0"/>
                        <a:t>26/10/21</a:t>
                      </a:r>
                      <a:endParaRPr lang="en-GB" sz="1100" dirty="0"/>
                    </a:p>
                  </a:txBody>
                  <a:tcPr marL="68580" marR="68580" marT="34290" marB="34290"/>
                </a:tc>
                <a:tc>
                  <a:txBody>
                    <a:bodyPr/>
                    <a:lstStyle/>
                    <a:p>
                      <a:r>
                        <a:rPr lang="it-IT" dirty="0" smtClean="0"/>
                        <a:t>13</a:t>
                      </a:r>
                      <a:endParaRPr lang="en-GB" dirty="0"/>
                    </a:p>
                  </a:txBody>
                  <a:tcPr/>
                </a:tc>
                <a:tc>
                  <a:txBody>
                    <a:bodyPr/>
                    <a:lstStyle/>
                    <a:p>
                      <a:r>
                        <a:rPr lang="it-IT" dirty="0" smtClean="0"/>
                        <a:t>74</a:t>
                      </a:r>
                      <a:endParaRPr lang="en-GB" dirty="0"/>
                    </a:p>
                  </a:txBody>
                  <a:tcPr/>
                </a:tc>
                <a:tc>
                  <a:txBody>
                    <a:bodyPr/>
                    <a:lstStyle/>
                    <a:p>
                      <a:r>
                        <a:rPr lang="it-IT" dirty="0" smtClean="0"/>
                        <a:t>0</a:t>
                      </a:r>
                      <a:endParaRPr lang="en-GB" dirty="0"/>
                    </a:p>
                  </a:txBody>
                  <a:tcPr/>
                </a:tc>
                <a:tc>
                  <a:txBody>
                    <a:bodyPr/>
                    <a:lstStyle/>
                    <a:p>
                      <a:r>
                        <a:rPr lang="it-IT" dirty="0" smtClean="0"/>
                        <a:t>9</a:t>
                      </a:r>
                      <a:endParaRPr lang="en-GB" dirty="0"/>
                    </a:p>
                  </a:txBody>
                  <a:tcPr/>
                </a:tc>
                <a:tc>
                  <a:txBody>
                    <a:bodyPr/>
                    <a:lstStyle/>
                    <a:p>
                      <a:r>
                        <a:rPr lang="it-IT" dirty="0" smtClean="0"/>
                        <a:t>1</a:t>
                      </a:r>
                      <a:endParaRPr lang="en-GB" dirty="0"/>
                    </a:p>
                  </a:txBody>
                  <a:tcPr/>
                </a:tc>
                <a:tc>
                  <a:txBody>
                    <a:bodyPr/>
                    <a:lstStyle/>
                    <a:p>
                      <a:pPr marL="0" algn="l" defTabSz="914400" rtl="0" eaLnBrk="1" fontAlgn="b" latinLnBrk="0" hangingPunct="1"/>
                      <a:r>
                        <a:rPr lang="en-GB" sz="1800" kern="1200" dirty="0">
                          <a:solidFill>
                            <a:schemeClr val="dk1"/>
                          </a:solidFill>
                          <a:latin typeface="+mn-lt"/>
                          <a:ea typeface="+mn-ea"/>
                          <a:cs typeface="+mn-cs"/>
                        </a:rPr>
                        <a:t>15984</a:t>
                      </a:r>
                    </a:p>
                  </a:txBody>
                  <a:tcPr marL="6350" marR="6350" marT="6350" marB="0" anchor="b"/>
                </a:tc>
                <a:extLst>
                  <a:ext uri="{0D108BD9-81ED-4DB2-BD59-A6C34878D82A}">
                    <a16:rowId xmlns:a16="http://schemas.microsoft.com/office/drawing/2014/main" val="4172932436"/>
                  </a:ext>
                </a:extLst>
              </a:tr>
            </a:tbl>
          </a:graphicData>
        </a:graphic>
      </p:graphicFrame>
    </p:spTree>
    <p:extLst>
      <p:ext uri="{BB962C8B-B14F-4D97-AF65-F5344CB8AC3E}">
        <p14:creationId xmlns:p14="http://schemas.microsoft.com/office/powerpoint/2010/main" val="140188455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95536" y="1340768"/>
            <a:ext cx="7488832" cy="4801314"/>
          </a:xfrm>
          <a:prstGeom prst="rect">
            <a:avLst/>
          </a:prstGeom>
          <a:noFill/>
        </p:spPr>
        <p:txBody>
          <a:bodyPr wrap="square" rtlCol="0">
            <a:spAutoFit/>
          </a:bodyPr>
          <a:lstStyle/>
          <a:p>
            <a:r>
              <a:rPr lang="it-IT" b="1" dirty="0" err="1" smtClean="0"/>
              <a:t>Next</a:t>
            </a:r>
            <a:r>
              <a:rPr lang="it-IT" b="1" dirty="0" smtClean="0"/>
              <a:t> </a:t>
            </a:r>
            <a:r>
              <a:rPr lang="it-IT" b="1" dirty="0" err="1" smtClean="0"/>
              <a:t>Step</a:t>
            </a:r>
            <a:r>
              <a:rPr lang="it-IT" b="1" dirty="0" smtClean="0"/>
              <a:t>?</a:t>
            </a:r>
          </a:p>
          <a:p>
            <a:endParaRPr lang="it-IT" b="1" dirty="0"/>
          </a:p>
          <a:p>
            <a:pPr marL="285750" indent="-285750">
              <a:buFont typeface="Arial" panose="020B0604020202020204" pitchFamily="34" charset="0"/>
              <a:buChar char="•"/>
            </a:pPr>
            <a:endParaRPr lang="it-IT" dirty="0" smtClean="0"/>
          </a:p>
          <a:p>
            <a:pPr marL="285750" indent="-285750">
              <a:buFont typeface="Arial" panose="020B0604020202020204" pitchFamily="34" charset="0"/>
              <a:buChar char="•"/>
            </a:pPr>
            <a:endParaRPr lang="it-IT" dirty="0" smtClean="0"/>
          </a:p>
          <a:p>
            <a:pPr marL="285750" indent="-285750">
              <a:buFont typeface="Arial" panose="020B0604020202020204" pitchFamily="34" charset="0"/>
              <a:buChar char="•"/>
            </a:pPr>
            <a:r>
              <a:rPr lang="it-IT" dirty="0" err="1" smtClean="0"/>
              <a:t>Analize</a:t>
            </a:r>
            <a:r>
              <a:rPr lang="it-IT" dirty="0" smtClean="0"/>
              <a:t> SC </a:t>
            </a:r>
            <a:r>
              <a:rPr lang="it-IT" dirty="0" err="1" smtClean="0"/>
              <a:t>event</a:t>
            </a:r>
            <a:r>
              <a:rPr lang="it-IT" dirty="0" smtClean="0"/>
              <a:t> </a:t>
            </a:r>
            <a:r>
              <a:rPr lang="it-IT" dirty="0" err="1" smtClean="0"/>
              <a:t>received</a:t>
            </a:r>
            <a:r>
              <a:rPr lang="it-IT" dirty="0" smtClean="0"/>
              <a:t> by Alain</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err="1" smtClean="0"/>
              <a:t>Question</a:t>
            </a:r>
            <a:r>
              <a:rPr lang="it-IT" dirty="0" smtClean="0"/>
              <a:t> for Daniel?</a:t>
            </a:r>
          </a:p>
          <a:p>
            <a:pPr marL="742950" lvl="1" indent="-285750">
              <a:buFont typeface="Arial" panose="020B0604020202020204" pitchFamily="34" charset="0"/>
              <a:buChar char="•"/>
            </a:pPr>
            <a:r>
              <a:rPr lang="it-IT" dirty="0" smtClean="0"/>
              <a:t>Can </a:t>
            </a:r>
            <a:r>
              <a:rPr lang="it-IT" dirty="0" err="1" smtClean="0"/>
              <a:t>detail</a:t>
            </a:r>
            <a:r>
              <a:rPr lang="it-IT" dirty="0" smtClean="0"/>
              <a:t> </a:t>
            </a:r>
            <a:r>
              <a:rPr lang="it-IT" dirty="0" err="1" smtClean="0"/>
              <a:t>how</a:t>
            </a:r>
            <a:r>
              <a:rPr lang="it-IT" dirty="0" smtClean="0"/>
              <a:t> link </a:t>
            </a:r>
            <a:r>
              <a:rPr lang="it-IT" dirty="0" err="1" smtClean="0"/>
              <a:t>error</a:t>
            </a:r>
            <a:r>
              <a:rPr lang="it-IT" dirty="0" smtClean="0"/>
              <a:t> </a:t>
            </a:r>
            <a:r>
              <a:rPr lang="it-IT" dirty="0" err="1" smtClean="0"/>
              <a:t>is</a:t>
            </a:r>
            <a:r>
              <a:rPr lang="it-IT" dirty="0" smtClean="0"/>
              <a:t> </a:t>
            </a:r>
            <a:r>
              <a:rPr lang="it-IT" dirty="0" err="1" smtClean="0"/>
              <a:t>raised</a:t>
            </a:r>
            <a:r>
              <a:rPr lang="it-IT" dirty="0" smtClean="0"/>
              <a:t> (                                      )?</a:t>
            </a:r>
          </a:p>
          <a:p>
            <a:pPr marL="1200150" lvl="2" indent="-285750">
              <a:buFont typeface="Arial" panose="020B0604020202020204" pitchFamily="34" charset="0"/>
              <a:buChar char="•"/>
            </a:pPr>
            <a:r>
              <a:rPr lang="it-IT" dirty="0" smtClean="0"/>
              <a:t>How </a:t>
            </a:r>
            <a:r>
              <a:rPr lang="it-IT" dirty="0" err="1" smtClean="0"/>
              <a:t>many</a:t>
            </a:r>
            <a:r>
              <a:rPr lang="it-IT" dirty="0" smtClean="0"/>
              <a:t> </a:t>
            </a:r>
            <a:r>
              <a:rPr lang="it-IT" dirty="0" err="1" smtClean="0"/>
              <a:t>ms</a:t>
            </a:r>
            <a:r>
              <a:rPr lang="it-IT" dirty="0" smtClean="0"/>
              <a:t> </a:t>
            </a:r>
            <a:r>
              <a:rPr lang="it-IT" dirty="0" err="1" smtClean="0"/>
              <a:t>elapsed</a:t>
            </a:r>
            <a:r>
              <a:rPr lang="it-IT" dirty="0" smtClean="0"/>
              <a:t> from </a:t>
            </a:r>
            <a:r>
              <a:rPr lang="it-IT" dirty="0" err="1" smtClean="0"/>
              <a:t>when</a:t>
            </a:r>
            <a:r>
              <a:rPr lang="it-IT" dirty="0" smtClean="0"/>
              <a:t> SWA DPU </a:t>
            </a:r>
            <a:r>
              <a:rPr lang="it-IT" dirty="0" err="1" smtClean="0"/>
              <a:t>doesn’t</a:t>
            </a:r>
            <a:r>
              <a:rPr lang="it-IT" dirty="0" smtClean="0"/>
              <a:t> </a:t>
            </a:r>
            <a:r>
              <a:rPr lang="it-IT" dirty="0" err="1" smtClean="0"/>
              <a:t>ack</a:t>
            </a:r>
            <a:r>
              <a:rPr lang="it-IT" dirty="0" smtClean="0"/>
              <a:t> an </a:t>
            </a:r>
            <a:r>
              <a:rPr lang="it-IT" dirty="0" err="1" smtClean="0"/>
              <a:t>incoming</a:t>
            </a:r>
            <a:r>
              <a:rPr lang="it-IT" dirty="0" smtClean="0"/>
              <a:t> TC to </a:t>
            </a:r>
            <a:r>
              <a:rPr lang="it-IT" dirty="0" err="1" smtClean="0"/>
              <a:t>when</a:t>
            </a:r>
            <a:r>
              <a:rPr lang="it-IT" dirty="0" smtClean="0"/>
              <a:t> SC generate </a:t>
            </a:r>
            <a:r>
              <a:rPr lang="it-IT" dirty="0" err="1" smtClean="0"/>
              <a:t>such</a:t>
            </a:r>
            <a:r>
              <a:rPr lang="it-IT" dirty="0" smtClean="0"/>
              <a:t> </a:t>
            </a:r>
            <a:r>
              <a:rPr lang="it-IT" dirty="0" err="1" smtClean="0"/>
              <a:t>event</a:t>
            </a:r>
            <a:r>
              <a:rPr lang="it-IT" dirty="0" smtClean="0"/>
              <a:t>?</a:t>
            </a:r>
          </a:p>
          <a:p>
            <a:pPr marL="1200150" lvl="2" indent="-285750">
              <a:buFont typeface="Arial" panose="020B0604020202020204" pitchFamily="34" charset="0"/>
              <a:buChar char="•"/>
            </a:pPr>
            <a:r>
              <a:rPr lang="it-IT" dirty="0" smtClean="0"/>
              <a:t>Can </a:t>
            </a:r>
            <a:r>
              <a:rPr lang="it-IT" dirty="0" err="1" smtClean="0"/>
              <a:t>we</a:t>
            </a:r>
            <a:r>
              <a:rPr lang="it-IT" dirty="0" smtClean="0"/>
              <a:t> </a:t>
            </a:r>
            <a:r>
              <a:rPr lang="it-IT" dirty="0" err="1" smtClean="0"/>
              <a:t>consider</a:t>
            </a:r>
            <a:r>
              <a:rPr lang="it-IT" dirty="0" smtClean="0"/>
              <a:t> the </a:t>
            </a:r>
            <a:r>
              <a:rPr lang="it-IT" dirty="0" err="1" smtClean="0"/>
              <a:t>event</a:t>
            </a:r>
            <a:r>
              <a:rPr lang="it-IT" dirty="0" smtClean="0"/>
              <a:t> generation </a:t>
            </a:r>
            <a:r>
              <a:rPr lang="it-IT" dirty="0" err="1" smtClean="0"/>
              <a:t>almost</a:t>
            </a:r>
            <a:r>
              <a:rPr lang="it-IT" dirty="0" smtClean="0"/>
              <a:t> </a:t>
            </a:r>
            <a:r>
              <a:rPr lang="it-IT" dirty="0" err="1" smtClean="0"/>
              <a:t>real</a:t>
            </a:r>
            <a:r>
              <a:rPr lang="it-IT" dirty="0" smtClean="0"/>
              <a:t> time </a:t>
            </a:r>
            <a:r>
              <a:rPr lang="it-IT" dirty="0" err="1" smtClean="0"/>
              <a:t>respect</a:t>
            </a:r>
            <a:r>
              <a:rPr lang="it-IT" dirty="0" smtClean="0"/>
              <a:t> to </a:t>
            </a:r>
            <a:r>
              <a:rPr lang="it-IT" dirty="0" err="1" smtClean="0"/>
              <a:t>detection</a:t>
            </a:r>
            <a:r>
              <a:rPr lang="it-IT" dirty="0" smtClean="0"/>
              <a:t> of TC </a:t>
            </a:r>
            <a:r>
              <a:rPr lang="it-IT" dirty="0" err="1" smtClean="0"/>
              <a:t>outage</a:t>
            </a:r>
            <a:r>
              <a:rPr lang="it-IT" dirty="0" smtClean="0"/>
              <a:t> or </a:t>
            </a:r>
            <a:r>
              <a:rPr lang="it-IT" dirty="0" err="1" smtClean="0"/>
              <a:t>it</a:t>
            </a:r>
            <a:r>
              <a:rPr lang="it-IT" dirty="0" smtClean="0"/>
              <a:t> </a:t>
            </a:r>
            <a:r>
              <a:rPr lang="it-IT" dirty="0" err="1" smtClean="0"/>
              <a:t>depens</a:t>
            </a:r>
            <a:r>
              <a:rPr lang="it-IT" dirty="0" smtClean="0"/>
              <a:t> on some </a:t>
            </a:r>
            <a:r>
              <a:rPr lang="it-IT" dirty="0" err="1" smtClean="0"/>
              <a:t>internal</a:t>
            </a:r>
            <a:r>
              <a:rPr lang="it-IT" dirty="0" smtClean="0"/>
              <a:t> </a:t>
            </a:r>
            <a:r>
              <a:rPr lang="it-IT" dirty="0" err="1" smtClean="0"/>
              <a:t>monitoring</a:t>
            </a:r>
            <a:r>
              <a:rPr lang="it-IT" dirty="0" smtClean="0"/>
              <a:t> </a:t>
            </a:r>
            <a:r>
              <a:rPr lang="it-IT" dirty="0" err="1" smtClean="0"/>
              <a:t>table</a:t>
            </a:r>
            <a:r>
              <a:rPr lang="it-IT" dirty="0" smtClean="0"/>
              <a:t>? </a:t>
            </a:r>
            <a:endParaRPr lang="it-IT" dirty="0"/>
          </a:p>
          <a:p>
            <a:endParaRPr lang="it-IT" dirty="0" smtClean="0"/>
          </a:p>
          <a:p>
            <a:pPr lvl="1"/>
            <a:endParaRPr lang="it-IT" dirty="0" smtClean="0"/>
          </a:p>
          <a:p>
            <a:pPr marL="285750" indent="-285750">
              <a:buFont typeface="Arial" panose="020B0604020202020204" pitchFamily="34" charset="0"/>
              <a:buChar char="•"/>
            </a:pPr>
            <a:endParaRPr lang="it-IT" dirty="0" smtClean="0"/>
          </a:p>
          <a:p>
            <a:pPr marL="285750" indent="-285750">
              <a:buFont typeface="Arial" panose="020B0604020202020204" pitchFamily="34" charset="0"/>
              <a:buChar char="•"/>
            </a:pPr>
            <a:endParaRPr lang="en-GB" dirty="0"/>
          </a:p>
        </p:txBody>
      </p:sp>
      <p:graphicFrame>
        <p:nvGraphicFramePr>
          <p:cNvPr id="4" name="Tabella 3"/>
          <p:cNvGraphicFramePr>
            <a:graphicFrameLocks noGrp="1"/>
          </p:cNvGraphicFramePr>
          <p:nvPr>
            <p:extLst>
              <p:ext uri="{D42A27DB-BD31-4B8C-83A1-F6EECF244321}">
                <p14:modId xmlns:p14="http://schemas.microsoft.com/office/powerpoint/2010/main" val="2191921303"/>
              </p:ext>
            </p:extLst>
          </p:nvPr>
        </p:nvGraphicFramePr>
        <p:xfrm>
          <a:off x="4860032" y="3236856"/>
          <a:ext cx="2216259" cy="368300"/>
        </p:xfrm>
        <a:graphic>
          <a:graphicData uri="http://schemas.openxmlformats.org/drawingml/2006/table">
            <a:tbl>
              <a:tblPr firstRow="1" firstCol="1" bandRow="1">
                <a:tableStyleId>{5C22544A-7EE6-4342-B048-85BDC9FD1C3A}</a:tableStyleId>
              </a:tblPr>
              <a:tblGrid>
                <a:gridCol w="507797">
                  <a:extLst>
                    <a:ext uri="{9D8B030D-6E8A-4147-A177-3AD203B41FA5}">
                      <a16:colId xmlns:a16="http://schemas.microsoft.com/office/drawing/2014/main" val="3368756936"/>
                    </a:ext>
                  </a:extLst>
                </a:gridCol>
                <a:gridCol w="397672">
                  <a:extLst>
                    <a:ext uri="{9D8B030D-6E8A-4147-A177-3AD203B41FA5}">
                      <a16:colId xmlns:a16="http://schemas.microsoft.com/office/drawing/2014/main" val="825030694"/>
                    </a:ext>
                  </a:extLst>
                </a:gridCol>
                <a:gridCol w="593450">
                  <a:extLst>
                    <a:ext uri="{9D8B030D-6E8A-4147-A177-3AD203B41FA5}">
                      <a16:colId xmlns:a16="http://schemas.microsoft.com/office/drawing/2014/main" val="2260723463"/>
                    </a:ext>
                  </a:extLst>
                </a:gridCol>
                <a:gridCol w="717340">
                  <a:extLst>
                    <a:ext uri="{9D8B030D-6E8A-4147-A177-3AD203B41FA5}">
                      <a16:colId xmlns:a16="http://schemas.microsoft.com/office/drawing/2014/main" val="1873102652"/>
                    </a:ext>
                  </a:extLst>
                </a:gridCol>
              </a:tblGrid>
              <a:tr h="184150">
                <a:tc>
                  <a:txBody>
                    <a:bodyPr/>
                    <a:lstStyle/>
                    <a:p>
                      <a:pPr>
                        <a:spcAft>
                          <a:spcPts val="0"/>
                        </a:spcAft>
                      </a:pPr>
                      <a:r>
                        <a:rPr lang="en-GB" sz="1100">
                          <a:effectLst/>
                        </a:rPr>
                        <a:t>APID</a:t>
                      </a:r>
                      <a:endParaRPr lang="en-GB"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spcAft>
                          <a:spcPts val="0"/>
                        </a:spcAft>
                      </a:pPr>
                      <a:r>
                        <a:rPr lang="en-GB" sz="1100">
                          <a:effectLst/>
                        </a:rPr>
                        <a:t>PID</a:t>
                      </a:r>
                      <a:endParaRPr lang="en-GB"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spcAft>
                          <a:spcPts val="0"/>
                        </a:spcAft>
                      </a:pPr>
                      <a:r>
                        <a:rPr lang="en-GB" sz="1100">
                          <a:effectLst/>
                        </a:rPr>
                        <a:t>EvID</a:t>
                      </a:r>
                      <a:endParaRPr lang="en-GB"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spcAft>
                          <a:spcPts val="0"/>
                        </a:spcAft>
                      </a:pPr>
                      <a:r>
                        <a:rPr lang="en-GB" sz="1100" dirty="0">
                          <a:effectLst/>
                        </a:rPr>
                        <a:t>Severity</a:t>
                      </a:r>
                      <a:endParaRPr lang="en-GB"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3867851661"/>
                  </a:ext>
                </a:extLst>
              </a:tr>
              <a:tr h="184150">
                <a:tc>
                  <a:txBody>
                    <a:bodyPr/>
                    <a:lstStyle/>
                    <a:p>
                      <a:pPr algn="r">
                        <a:spcAft>
                          <a:spcPts val="0"/>
                        </a:spcAft>
                      </a:pPr>
                      <a:r>
                        <a:rPr lang="en-GB" sz="1100">
                          <a:effectLst/>
                        </a:rPr>
                        <a:t>167</a:t>
                      </a:r>
                      <a:endParaRPr lang="en-GB"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spcAft>
                          <a:spcPts val="0"/>
                        </a:spcAft>
                      </a:pPr>
                      <a:r>
                        <a:rPr lang="en-GB" sz="1100">
                          <a:effectLst/>
                        </a:rPr>
                        <a:t>10</a:t>
                      </a:r>
                      <a:endParaRPr lang="en-GB" sz="1200">
                        <a:effectLst/>
                        <a:latin typeface="Times New Roman" panose="02020603050405020304" pitchFamily="18" charset="0"/>
                        <a:ea typeface="Calibri" panose="020F0502020204030204" pitchFamily="34" charset="0"/>
                      </a:endParaRPr>
                    </a:p>
                  </a:txBody>
                  <a:tcPr marL="68580" marR="68580" marT="0" marB="0" anchor="b"/>
                </a:tc>
                <a:tc>
                  <a:txBody>
                    <a:bodyPr/>
                    <a:lstStyle/>
                    <a:p>
                      <a:pPr algn="r">
                        <a:spcAft>
                          <a:spcPts val="0"/>
                        </a:spcAft>
                      </a:pPr>
                      <a:r>
                        <a:rPr lang="en-GB" sz="1100" dirty="0">
                          <a:effectLst/>
                        </a:rPr>
                        <a:t>34057</a:t>
                      </a:r>
                      <a:endParaRPr lang="en-GB" sz="12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a:spcAft>
                          <a:spcPts val="0"/>
                        </a:spcAft>
                      </a:pPr>
                      <a:r>
                        <a:rPr lang="en-GB" sz="1100" dirty="0">
                          <a:effectLst/>
                        </a:rPr>
                        <a:t>ERROR</a:t>
                      </a:r>
                      <a:endParaRPr lang="en-GB" sz="12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1082559667"/>
                  </a:ext>
                </a:extLst>
              </a:tr>
            </a:tbl>
          </a:graphicData>
        </a:graphic>
      </p:graphicFrame>
    </p:spTree>
    <p:extLst>
      <p:ext uri="{BB962C8B-B14F-4D97-AF65-F5344CB8AC3E}">
        <p14:creationId xmlns:p14="http://schemas.microsoft.com/office/powerpoint/2010/main" val="171591308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CasellaDiTesto 6"/>
          <p:cNvSpPr txBox="1">
            <a:spLocks noChangeArrowheads="1"/>
          </p:cNvSpPr>
          <p:nvPr/>
        </p:nvSpPr>
        <p:spPr bwMode="auto">
          <a:xfrm>
            <a:off x="971600" y="934534"/>
            <a:ext cx="6552728" cy="369332"/>
          </a:xfrm>
          <a:prstGeom prst="rect">
            <a:avLst/>
          </a:prstGeom>
          <a:noFill/>
          <a:ln w="9525">
            <a:noFill/>
            <a:miter lim="800000"/>
            <a:headEnd/>
            <a:tailEnd/>
          </a:ln>
        </p:spPr>
        <p:txBody>
          <a:bodyPr wrap="square">
            <a:spAutoFit/>
          </a:bodyPr>
          <a:lstStyle/>
          <a:p>
            <a:pPr algn="ctr"/>
            <a:r>
              <a:rPr lang="it-IT" b="1" dirty="0" smtClean="0"/>
              <a:t>Trace </a:t>
            </a:r>
            <a:r>
              <a:rPr lang="it-IT" b="1" dirty="0" err="1" smtClean="0"/>
              <a:t>functionality</a:t>
            </a:r>
            <a:endParaRPr lang="it-IT" b="1" dirty="0"/>
          </a:p>
        </p:txBody>
      </p:sp>
      <p:sp>
        <p:nvSpPr>
          <p:cNvPr id="5" name="Rettangolo 5"/>
          <p:cNvSpPr>
            <a:spLocks noChangeArrowheads="1"/>
          </p:cNvSpPr>
          <p:nvPr/>
        </p:nvSpPr>
        <p:spPr bwMode="auto">
          <a:xfrm>
            <a:off x="208744" y="1556792"/>
            <a:ext cx="8467712" cy="4616648"/>
          </a:xfrm>
          <a:prstGeom prst="rect">
            <a:avLst/>
          </a:prstGeom>
          <a:noFill/>
          <a:ln w="9525">
            <a:noFill/>
            <a:miter lim="800000"/>
            <a:headEnd/>
            <a:tailEnd/>
          </a:ln>
        </p:spPr>
        <p:txBody>
          <a:bodyPr wrap="square">
            <a:spAutoFit/>
          </a:bodyPr>
          <a:lstStyle/>
          <a:p>
            <a:pPr marL="285750" indent="-285750">
              <a:buFont typeface="Arial" panose="020B0604020202020204" pitchFamily="34" charset="0"/>
              <a:buChar char="•"/>
            </a:pPr>
            <a:r>
              <a:rPr lang="it-IT" sz="1400" dirty="0" smtClean="0"/>
              <a:t>The idea </a:t>
            </a:r>
            <a:r>
              <a:rPr lang="it-IT" sz="1400" dirty="0" err="1" smtClean="0"/>
              <a:t>is</a:t>
            </a:r>
            <a:r>
              <a:rPr lang="it-IT" sz="1400" dirty="0" smtClean="0"/>
              <a:t> to trace the last </a:t>
            </a:r>
            <a:r>
              <a:rPr lang="it-IT" sz="1400" dirty="0" err="1" smtClean="0"/>
              <a:t>called</a:t>
            </a:r>
            <a:r>
              <a:rPr lang="it-IT" sz="1400" dirty="0" smtClean="0"/>
              <a:t> </a:t>
            </a:r>
            <a:r>
              <a:rPr lang="it-IT" sz="1400" dirty="0" err="1" smtClean="0"/>
              <a:t>function</a:t>
            </a:r>
            <a:r>
              <a:rPr lang="it-IT" sz="1400" dirty="0" smtClean="0"/>
              <a:t> and </a:t>
            </a:r>
            <a:r>
              <a:rPr lang="it-IT" sz="1400" dirty="0" err="1" smtClean="0"/>
              <a:t>other</a:t>
            </a:r>
            <a:r>
              <a:rPr lang="it-IT" sz="1400" dirty="0" smtClean="0"/>
              <a:t> info in MRAM, </a:t>
            </a:r>
            <a:r>
              <a:rPr lang="it-IT" sz="1400" dirty="0" err="1" smtClean="0"/>
              <a:t>this</a:t>
            </a:r>
            <a:r>
              <a:rPr lang="it-IT" sz="1400" dirty="0" smtClean="0"/>
              <a:t> </a:t>
            </a:r>
            <a:r>
              <a:rPr lang="it-IT" sz="1400" dirty="0" err="1" smtClean="0"/>
              <a:t>will</a:t>
            </a:r>
            <a:r>
              <a:rPr lang="it-IT" sz="1400" dirty="0" smtClean="0"/>
              <a:t> </a:t>
            </a:r>
            <a:r>
              <a:rPr lang="it-IT" sz="1400" dirty="0" err="1" smtClean="0"/>
              <a:t>permit</a:t>
            </a:r>
            <a:r>
              <a:rPr lang="it-IT" sz="1400" dirty="0" smtClean="0"/>
              <a:t> to </a:t>
            </a:r>
            <a:r>
              <a:rPr lang="it-IT" sz="1400" dirty="0" err="1" smtClean="0"/>
              <a:t>retireve</a:t>
            </a:r>
            <a:r>
              <a:rPr lang="it-IT" sz="1400" dirty="0" smtClean="0"/>
              <a:t> </a:t>
            </a:r>
            <a:r>
              <a:rPr lang="it-IT" sz="1400" dirty="0" err="1" smtClean="0"/>
              <a:t>all</a:t>
            </a:r>
            <a:r>
              <a:rPr lang="it-IT" sz="1400" dirty="0" smtClean="0"/>
              <a:t> </a:t>
            </a:r>
            <a:r>
              <a:rPr lang="it-IT" sz="1400" dirty="0" err="1" smtClean="0"/>
              <a:t>these</a:t>
            </a:r>
            <a:r>
              <a:rPr lang="it-IT" sz="1400" dirty="0" smtClean="0"/>
              <a:t> data </a:t>
            </a:r>
            <a:r>
              <a:rPr lang="it-IT" sz="1400" dirty="0" err="1" smtClean="0"/>
              <a:t>after</a:t>
            </a:r>
            <a:r>
              <a:rPr lang="it-IT" sz="1400" dirty="0" smtClean="0"/>
              <a:t> the </a:t>
            </a:r>
            <a:r>
              <a:rPr lang="it-IT" sz="1400" dirty="0" err="1" smtClean="0"/>
              <a:t>reboot</a:t>
            </a:r>
            <a:r>
              <a:rPr lang="it-IT" sz="1400" dirty="0" smtClean="0"/>
              <a:t> </a:t>
            </a:r>
            <a:r>
              <a:rPr lang="it-IT" sz="1400" dirty="0" err="1" smtClean="0"/>
              <a:t>using</a:t>
            </a:r>
            <a:r>
              <a:rPr lang="it-IT" sz="1400" dirty="0" smtClean="0"/>
              <a:t> the Service 6 (Memory </a:t>
            </a:r>
            <a:r>
              <a:rPr lang="it-IT" sz="1400" dirty="0" err="1" smtClean="0"/>
              <a:t>dump</a:t>
            </a:r>
            <a:r>
              <a:rPr lang="it-IT" sz="1400" dirty="0" smtClean="0"/>
              <a:t>). </a:t>
            </a:r>
          </a:p>
          <a:p>
            <a:pPr marL="285750" indent="-285750">
              <a:buFont typeface="Arial" panose="020B0604020202020204" pitchFamily="34" charset="0"/>
              <a:buChar char="•"/>
            </a:pPr>
            <a:endParaRPr lang="it-IT" sz="1400" dirty="0" smtClean="0"/>
          </a:p>
          <a:p>
            <a:pPr marL="285750" indent="-285750">
              <a:buFont typeface="Arial" panose="020B0604020202020204" pitchFamily="34" charset="0"/>
              <a:buChar char="•"/>
            </a:pPr>
            <a:r>
              <a:rPr lang="it-IT" sz="1400" dirty="0" err="1" smtClean="0"/>
              <a:t>We</a:t>
            </a:r>
            <a:r>
              <a:rPr lang="it-IT" sz="1400" dirty="0" smtClean="0"/>
              <a:t> are </a:t>
            </a:r>
            <a:r>
              <a:rPr lang="it-IT" sz="1400" dirty="0" err="1" smtClean="0"/>
              <a:t>implementing</a:t>
            </a:r>
            <a:r>
              <a:rPr lang="it-IT" sz="1400" dirty="0" smtClean="0"/>
              <a:t> the </a:t>
            </a:r>
            <a:r>
              <a:rPr lang="it-IT" sz="1400" dirty="0" err="1" smtClean="0"/>
              <a:t>above</a:t>
            </a:r>
            <a:r>
              <a:rPr lang="it-IT" sz="1400" dirty="0" smtClean="0"/>
              <a:t> </a:t>
            </a:r>
            <a:r>
              <a:rPr lang="it-IT" sz="1400" dirty="0" err="1" smtClean="0"/>
              <a:t>functionalities</a:t>
            </a:r>
            <a:r>
              <a:rPr lang="it-IT" sz="1400" dirty="0" smtClean="0"/>
              <a:t> with the </a:t>
            </a:r>
            <a:r>
              <a:rPr lang="it-IT" sz="1400" dirty="0" err="1" smtClean="0"/>
              <a:t>following</a:t>
            </a:r>
            <a:r>
              <a:rPr lang="it-IT" sz="1400" dirty="0" smtClean="0"/>
              <a:t> </a:t>
            </a:r>
            <a:r>
              <a:rPr lang="it-IT" sz="1400" dirty="0" err="1" smtClean="0"/>
              <a:t>services</a:t>
            </a:r>
            <a:r>
              <a:rPr lang="it-IT" sz="1400" dirty="0"/>
              <a:t>:</a:t>
            </a:r>
            <a:endParaRPr lang="it-IT" sz="1400" dirty="0" smtClean="0"/>
          </a:p>
          <a:p>
            <a:pPr marL="742950" lvl="1" indent="-285750">
              <a:buFont typeface="Arial" panose="020B0604020202020204" pitchFamily="34" charset="0"/>
              <a:buChar char="•"/>
            </a:pPr>
            <a:r>
              <a:rPr lang="it-IT" sz="1400" dirty="0" err="1" smtClean="0"/>
              <a:t>EXOS_ASW_TRACE_Start</a:t>
            </a:r>
            <a:endParaRPr lang="it-IT" sz="1400" dirty="0" smtClean="0"/>
          </a:p>
          <a:p>
            <a:pPr marL="742950" lvl="1" indent="-285750">
              <a:buFont typeface="Arial" panose="020B0604020202020204" pitchFamily="34" charset="0"/>
              <a:buChar char="•"/>
            </a:pPr>
            <a:r>
              <a:rPr lang="it-IT" sz="1400" dirty="0" err="1" smtClean="0"/>
              <a:t>EXOS_ASW_TRACE_Fun</a:t>
            </a:r>
            <a:r>
              <a:rPr lang="it-IT" sz="1400" dirty="0" smtClean="0"/>
              <a:t> </a:t>
            </a:r>
          </a:p>
          <a:p>
            <a:pPr marL="742950" lvl="1" indent="-285750">
              <a:buFont typeface="Arial" panose="020B0604020202020204" pitchFamily="34" charset="0"/>
              <a:buChar char="•"/>
            </a:pPr>
            <a:r>
              <a:rPr lang="it-IT" sz="1400" dirty="0" err="1" smtClean="0"/>
              <a:t>EXOS_TRACE_ExOSInfo</a:t>
            </a:r>
            <a:endParaRPr lang="it-IT" sz="1400" dirty="0" smtClean="0"/>
          </a:p>
          <a:p>
            <a:pPr marL="742950" lvl="1" indent="-285750">
              <a:buFont typeface="Arial" panose="020B0604020202020204" pitchFamily="34" charset="0"/>
              <a:buChar char="•"/>
            </a:pPr>
            <a:endParaRPr lang="it-IT" sz="1400" dirty="0"/>
          </a:p>
          <a:p>
            <a:pPr marL="285750" indent="-285750">
              <a:buFont typeface="Arial" panose="020B0604020202020204" pitchFamily="34" charset="0"/>
              <a:buChar char="•"/>
            </a:pPr>
            <a:r>
              <a:rPr lang="it-IT" sz="1400" dirty="0" smtClean="0"/>
              <a:t>The Trace </a:t>
            </a:r>
            <a:r>
              <a:rPr lang="it-IT" sz="1400" dirty="0" err="1" smtClean="0"/>
              <a:t>is</a:t>
            </a:r>
            <a:r>
              <a:rPr lang="it-IT" sz="1400" dirty="0" smtClean="0"/>
              <a:t> </a:t>
            </a:r>
            <a:r>
              <a:rPr lang="it-IT" sz="1400" dirty="0" err="1" smtClean="0"/>
              <a:t>not</a:t>
            </a:r>
            <a:r>
              <a:rPr lang="it-IT" sz="1400" dirty="0" smtClean="0"/>
              <a:t> </a:t>
            </a:r>
            <a:r>
              <a:rPr lang="it-IT" sz="1400" dirty="0" err="1" smtClean="0"/>
              <a:t>enabled</a:t>
            </a:r>
            <a:r>
              <a:rPr lang="it-IT" sz="1400" dirty="0" smtClean="0"/>
              <a:t> </a:t>
            </a:r>
            <a:r>
              <a:rPr lang="it-IT" sz="1400" dirty="0" err="1" smtClean="0"/>
              <a:t>at</a:t>
            </a:r>
            <a:r>
              <a:rPr lang="it-IT" sz="1400" dirty="0" smtClean="0"/>
              <a:t> FSW bootstrap, </a:t>
            </a:r>
            <a:r>
              <a:rPr lang="it-IT" sz="1400" dirty="0" err="1" smtClean="0"/>
              <a:t>but</a:t>
            </a:r>
            <a:r>
              <a:rPr lang="it-IT" sz="1400" dirty="0" smtClean="0"/>
              <a:t> </a:t>
            </a:r>
            <a:r>
              <a:rPr lang="it-IT" sz="1400" dirty="0" err="1" smtClean="0"/>
              <a:t>it</a:t>
            </a:r>
            <a:r>
              <a:rPr lang="it-IT" sz="1400" dirty="0" smtClean="0"/>
              <a:t> </a:t>
            </a:r>
            <a:r>
              <a:rPr lang="it-IT" sz="1400" dirty="0" err="1" smtClean="0"/>
              <a:t>will</a:t>
            </a:r>
            <a:r>
              <a:rPr lang="it-IT" sz="1400" dirty="0" smtClean="0"/>
              <a:t> be </a:t>
            </a:r>
            <a:r>
              <a:rPr lang="it-IT" sz="1400" dirty="0" err="1" smtClean="0"/>
              <a:t>enabled</a:t>
            </a:r>
            <a:r>
              <a:rPr lang="it-IT" sz="1400" dirty="0" smtClean="0"/>
              <a:t> by ASW </a:t>
            </a:r>
            <a:r>
              <a:rPr lang="it-IT" sz="1400" dirty="0" err="1" smtClean="0"/>
              <a:t>calling</a:t>
            </a:r>
            <a:r>
              <a:rPr lang="it-IT" sz="1400" dirty="0" smtClean="0"/>
              <a:t> the </a:t>
            </a:r>
            <a:r>
              <a:rPr lang="it-IT" sz="1400" dirty="0" err="1" smtClean="0"/>
              <a:t>EXOS_ASW_TRACE_Start</a:t>
            </a:r>
            <a:r>
              <a:rPr lang="it-IT" sz="1400" dirty="0" smtClean="0"/>
              <a:t> </a:t>
            </a:r>
            <a:r>
              <a:rPr lang="it-IT" sz="1400" dirty="0" err="1" smtClean="0"/>
              <a:t>function</a:t>
            </a:r>
            <a:r>
              <a:rPr lang="it-IT" sz="1400" dirty="0" smtClean="0"/>
              <a:t> </a:t>
            </a:r>
            <a:r>
              <a:rPr lang="it-IT" sz="1400" dirty="0" err="1" smtClean="0"/>
              <a:t>when</a:t>
            </a:r>
            <a:r>
              <a:rPr lang="it-IT" sz="1400" dirty="0" smtClean="0"/>
              <a:t> the DPU </a:t>
            </a:r>
            <a:r>
              <a:rPr lang="it-IT" sz="1400" dirty="0" err="1" smtClean="0"/>
              <a:t>goes</a:t>
            </a:r>
            <a:r>
              <a:rPr lang="it-IT" sz="1400" dirty="0" smtClean="0"/>
              <a:t> in </a:t>
            </a:r>
            <a:r>
              <a:rPr lang="it-IT" sz="1400" dirty="0" err="1" smtClean="0"/>
              <a:t>Operational</a:t>
            </a:r>
            <a:r>
              <a:rPr lang="it-IT" sz="1400" dirty="0" smtClean="0"/>
              <a:t> mode, </a:t>
            </a:r>
            <a:r>
              <a:rPr lang="it-IT" sz="1400" dirty="0" err="1" smtClean="0"/>
              <a:t>this</a:t>
            </a:r>
            <a:r>
              <a:rPr lang="it-IT" sz="1400" dirty="0" smtClean="0"/>
              <a:t> </a:t>
            </a:r>
            <a:r>
              <a:rPr lang="it-IT" sz="1400" dirty="0" err="1" smtClean="0"/>
              <a:t>will</a:t>
            </a:r>
            <a:r>
              <a:rPr lang="it-IT" sz="1400" dirty="0" smtClean="0"/>
              <a:t> </a:t>
            </a:r>
            <a:r>
              <a:rPr lang="it-IT" sz="1400" dirty="0" err="1" smtClean="0"/>
              <a:t>prevent</a:t>
            </a:r>
            <a:r>
              <a:rPr lang="it-IT" sz="1400" dirty="0" smtClean="0"/>
              <a:t> </a:t>
            </a:r>
            <a:r>
              <a:rPr lang="it-IT" sz="1400" dirty="0" err="1" smtClean="0"/>
              <a:t>that</a:t>
            </a:r>
            <a:r>
              <a:rPr lang="it-IT" sz="1400" dirty="0" smtClean="0"/>
              <a:t> data are </a:t>
            </a:r>
            <a:r>
              <a:rPr lang="it-IT" sz="1400" dirty="0" err="1" smtClean="0"/>
              <a:t>overwritten</a:t>
            </a:r>
            <a:r>
              <a:rPr lang="it-IT" sz="1400" dirty="0" smtClean="0"/>
              <a:t> (</a:t>
            </a:r>
            <a:r>
              <a:rPr lang="it-IT" sz="1400" dirty="0" err="1" smtClean="0"/>
              <a:t>after</a:t>
            </a:r>
            <a:r>
              <a:rPr lang="it-IT" sz="1400" dirty="0" smtClean="0"/>
              <a:t> the </a:t>
            </a:r>
            <a:r>
              <a:rPr lang="it-IT" sz="1400" dirty="0" err="1" smtClean="0"/>
              <a:t>reboot</a:t>
            </a:r>
            <a:r>
              <a:rPr lang="it-IT" sz="1400" dirty="0" smtClean="0"/>
              <a:t> the DPU </a:t>
            </a:r>
            <a:r>
              <a:rPr lang="it-IT" sz="1400" dirty="0" err="1" smtClean="0"/>
              <a:t>starts</a:t>
            </a:r>
            <a:r>
              <a:rPr lang="it-IT" sz="1400" dirty="0" smtClean="0"/>
              <a:t> in Standby and </a:t>
            </a:r>
            <a:r>
              <a:rPr lang="it-IT" sz="1400" dirty="0" err="1" smtClean="0"/>
              <a:t>goes</a:t>
            </a:r>
            <a:r>
              <a:rPr lang="it-IT" sz="1400" dirty="0" smtClean="0"/>
              <a:t> in </a:t>
            </a:r>
            <a:r>
              <a:rPr lang="it-IT" sz="1400" dirty="0" err="1" smtClean="0"/>
              <a:t>Safe</a:t>
            </a:r>
            <a:r>
              <a:rPr lang="it-IT" sz="1400" dirty="0" smtClean="0"/>
              <a:t> mode)</a:t>
            </a:r>
          </a:p>
          <a:p>
            <a:pPr marL="285750" indent="-285750">
              <a:buFont typeface="Arial" panose="020B0604020202020204" pitchFamily="34" charset="0"/>
              <a:buChar char="•"/>
            </a:pPr>
            <a:endParaRPr lang="it-IT" sz="1400" dirty="0"/>
          </a:p>
          <a:p>
            <a:pPr marL="285750" indent="-285750">
              <a:buFont typeface="Arial" panose="020B0604020202020204" pitchFamily="34" charset="0"/>
              <a:buChar char="•"/>
            </a:pPr>
            <a:r>
              <a:rPr lang="it-IT" sz="1400" dirty="0" smtClean="0"/>
              <a:t>The </a:t>
            </a:r>
            <a:r>
              <a:rPr lang="it-IT" sz="1400" dirty="0" err="1" smtClean="0"/>
              <a:t>function</a:t>
            </a:r>
            <a:r>
              <a:rPr lang="it-IT" sz="1400" dirty="0" smtClean="0"/>
              <a:t> to be </a:t>
            </a:r>
            <a:r>
              <a:rPr lang="it-IT" sz="1400" dirty="0" err="1" smtClean="0"/>
              <a:t>traced</a:t>
            </a:r>
            <a:r>
              <a:rPr lang="it-IT" sz="1400" dirty="0" smtClean="0"/>
              <a:t> </a:t>
            </a:r>
            <a:r>
              <a:rPr lang="it-IT" sz="1400" dirty="0" err="1" smtClean="0"/>
              <a:t>calls</a:t>
            </a:r>
            <a:r>
              <a:rPr lang="it-IT" sz="1400" dirty="0" smtClean="0"/>
              <a:t> the </a:t>
            </a:r>
            <a:r>
              <a:rPr lang="it-IT" sz="1400" dirty="0" err="1" smtClean="0"/>
              <a:t>the</a:t>
            </a:r>
            <a:r>
              <a:rPr lang="it-IT" sz="1400" dirty="0" smtClean="0"/>
              <a:t> </a:t>
            </a:r>
            <a:r>
              <a:rPr lang="it-IT" sz="1400" dirty="0" err="1" smtClean="0"/>
              <a:t>EXOS_ASW_TRACE_Fun</a:t>
            </a:r>
            <a:r>
              <a:rPr lang="it-IT" sz="1400" dirty="0" smtClean="0"/>
              <a:t> </a:t>
            </a:r>
            <a:r>
              <a:rPr lang="it-IT" sz="1400" dirty="0" err="1" smtClean="0"/>
              <a:t>function</a:t>
            </a:r>
            <a:r>
              <a:rPr lang="it-IT" sz="1400" dirty="0" smtClean="0"/>
              <a:t> </a:t>
            </a:r>
            <a:r>
              <a:rPr lang="it-IT" sz="1400" dirty="0" err="1" smtClean="0"/>
              <a:t>that</a:t>
            </a:r>
            <a:r>
              <a:rPr lang="it-IT" sz="1400" dirty="0" smtClean="0"/>
              <a:t> </a:t>
            </a:r>
            <a:r>
              <a:rPr lang="it-IT" sz="1400" dirty="0" err="1" smtClean="0"/>
              <a:t>stores</a:t>
            </a:r>
            <a:r>
              <a:rPr lang="it-IT" sz="1400" dirty="0" smtClean="0"/>
              <a:t> the </a:t>
            </a:r>
            <a:r>
              <a:rPr lang="it-IT" sz="1400" dirty="0" err="1" smtClean="0"/>
              <a:t>following</a:t>
            </a:r>
            <a:r>
              <a:rPr lang="it-IT" sz="1400" dirty="0" smtClean="0"/>
              <a:t> information in a </a:t>
            </a:r>
            <a:r>
              <a:rPr lang="it-IT" sz="1400" dirty="0" err="1" smtClean="0"/>
              <a:t>circular</a:t>
            </a:r>
            <a:r>
              <a:rPr lang="it-IT" sz="1400" dirty="0" smtClean="0"/>
              <a:t> buffer </a:t>
            </a:r>
            <a:r>
              <a:rPr lang="it-IT" sz="1400" dirty="0" err="1" smtClean="0"/>
              <a:t>stored</a:t>
            </a:r>
            <a:r>
              <a:rPr lang="it-IT" sz="1400" dirty="0" smtClean="0"/>
              <a:t> in MRAM B:</a:t>
            </a:r>
          </a:p>
          <a:p>
            <a:pPr marL="285750" indent="-285750">
              <a:buFont typeface="Arial" panose="020B0604020202020204" pitchFamily="34" charset="0"/>
              <a:buChar char="•"/>
            </a:pPr>
            <a:endParaRPr lang="it-IT" sz="1400" dirty="0"/>
          </a:p>
          <a:p>
            <a:pPr lvl="1"/>
            <a:r>
              <a:rPr lang="it-IT" sz="1400" dirty="0" smtClean="0"/>
              <a:t>     TIMESTAMP (6bytes) + FUNCTIONID(2bytes)+ADDITIONALINFO(4bytes)</a:t>
            </a:r>
          </a:p>
          <a:p>
            <a:pPr lvl="1"/>
            <a:endParaRPr lang="it-IT" sz="1400" dirty="0"/>
          </a:p>
          <a:p>
            <a:pPr marL="285750" indent="-285750">
              <a:buFont typeface="Arial" panose="020B0604020202020204" pitchFamily="34" charset="0"/>
              <a:buChar char="•"/>
            </a:pPr>
            <a:r>
              <a:rPr lang="it-IT" sz="1400" dirty="0"/>
              <a:t>The </a:t>
            </a:r>
            <a:r>
              <a:rPr lang="it-IT" sz="1400" dirty="0" err="1" smtClean="0"/>
              <a:t>number</a:t>
            </a:r>
            <a:r>
              <a:rPr lang="it-IT" sz="1400" dirty="0" smtClean="0"/>
              <a:t> of entries of the </a:t>
            </a:r>
            <a:r>
              <a:rPr lang="it-IT" sz="1400" dirty="0" err="1" smtClean="0"/>
              <a:t>circular</a:t>
            </a:r>
            <a:r>
              <a:rPr lang="it-IT" sz="1400" dirty="0" smtClean="0"/>
              <a:t> buffer </a:t>
            </a:r>
            <a:r>
              <a:rPr lang="it-IT" sz="1400" dirty="0" err="1" smtClean="0"/>
              <a:t>will</a:t>
            </a:r>
            <a:r>
              <a:rPr lang="it-IT" sz="1400" dirty="0" smtClean="0"/>
              <a:t> be </a:t>
            </a:r>
            <a:r>
              <a:rPr lang="it-IT" sz="1400" dirty="0" err="1" smtClean="0"/>
              <a:t>tuned</a:t>
            </a:r>
            <a:r>
              <a:rPr lang="it-IT" sz="1400" dirty="0" smtClean="0"/>
              <a:t> with some test </a:t>
            </a:r>
            <a:r>
              <a:rPr lang="it-IT" sz="1400" dirty="0" err="1"/>
              <a:t>b</a:t>
            </a:r>
            <a:r>
              <a:rPr lang="it-IT" sz="1400" dirty="0" err="1" smtClean="0"/>
              <a:t>ut</a:t>
            </a:r>
            <a:r>
              <a:rPr lang="it-IT" sz="1400" dirty="0" smtClean="0"/>
              <a:t> </a:t>
            </a:r>
            <a:r>
              <a:rPr lang="it-IT" sz="1400" dirty="0" err="1" smtClean="0"/>
              <a:t>it</a:t>
            </a:r>
            <a:r>
              <a:rPr lang="it-IT" sz="1400" dirty="0" smtClean="0"/>
              <a:t> </a:t>
            </a:r>
            <a:r>
              <a:rPr lang="it-IT" sz="1400" dirty="0" err="1" smtClean="0"/>
              <a:t>will</a:t>
            </a:r>
            <a:r>
              <a:rPr lang="it-IT" sz="1400" dirty="0" smtClean="0"/>
              <a:t> </a:t>
            </a:r>
            <a:r>
              <a:rPr lang="it-IT" sz="1400" dirty="0" err="1" smtClean="0"/>
              <a:t>at</a:t>
            </a:r>
            <a:r>
              <a:rPr lang="it-IT" sz="1400" dirty="0" smtClean="0"/>
              <a:t> </a:t>
            </a:r>
            <a:r>
              <a:rPr lang="it-IT" sz="1400" dirty="0" err="1" smtClean="0"/>
              <a:t>least</a:t>
            </a:r>
            <a:r>
              <a:rPr lang="it-IT" sz="1400" dirty="0" smtClean="0"/>
              <a:t> trace some </a:t>
            </a:r>
            <a:r>
              <a:rPr lang="it-IT" sz="1400" dirty="0" err="1" smtClean="0"/>
              <a:t>seconds</a:t>
            </a:r>
            <a:r>
              <a:rPr lang="it-IT" sz="1400" dirty="0" smtClean="0"/>
              <a:t> of </a:t>
            </a:r>
            <a:r>
              <a:rPr lang="it-IT" sz="1400" dirty="0" err="1" smtClean="0"/>
              <a:t>functions</a:t>
            </a:r>
            <a:r>
              <a:rPr lang="it-IT" sz="1400" dirty="0" smtClean="0"/>
              <a:t>. </a:t>
            </a:r>
            <a:endParaRPr lang="it-IT" sz="1400" dirty="0"/>
          </a:p>
          <a:p>
            <a:pPr marL="285750" indent="-285750">
              <a:buFont typeface="Arial" panose="020B0604020202020204" pitchFamily="34" charset="0"/>
              <a:buChar char="•"/>
            </a:pPr>
            <a:endParaRPr lang="it-IT" sz="1400" dirty="0"/>
          </a:p>
          <a:p>
            <a:pPr lvl="1"/>
            <a:endParaRPr lang="it-IT" sz="1400" b="1" dirty="0"/>
          </a:p>
        </p:txBody>
      </p:sp>
    </p:spTree>
    <p:extLst>
      <p:ext uri="{BB962C8B-B14F-4D97-AF65-F5344CB8AC3E}">
        <p14:creationId xmlns:p14="http://schemas.microsoft.com/office/powerpoint/2010/main" val="148582861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CasellaDiTesto 6"/>
          <p:cNvSpPr txBox="1">
            <a:spLocks noChangeArrowheads="1"/>
          </p:cNvSpPr>
          <p:nvPr/>
        </p:nvSpPr>
        <p:spPr bwMode="auto">
          <a:xfrm>
            <a:off x="971600" y="934534"/>
            <a:ext cx="6552728" cy="369332"/>
          </a:xfrm>
          <a:prstGeom prst="rect">
            <a:avLst/>
          </a:prstGeom>
          <a:noFill/>
          <a:ln w="9525">
            <a:noFill/>
            <a:miter lim="800000"/>
            <a:headEnd/>
            <a:tailEnd/>
          </a:ln>
        </p:spPr>
        <p:txBody>
          <a:bodyPr wrap="square">
            <a:spAutoFit/>
          </a:bodyPr>
          <a:lstStyle/>
          <a:p>
            <a:pPr algn="ctr"/>
            <a:r>
              <a:rPr lang="it-IT" b="1" dirty="0" smtClean="0"/>
              <a:t>Trace </a:t>
            </a:r>
            <a:r>
              <a:rPr lang="it-IT" b="1" dirty="0" err="1" smtClean="0"/>
              <a:t>functionality</a:t>
            </a:r>
            <a:endParaRPr lang="it-IT" b="1" dirty="0"/>
          </a:p>
        </p:txBody>
      </p:sp>
      <p:sp>
        <p:nvSpPr>
          <p:cNvPr id="5" name="Rettangolo 5"/>
          <p:cNvSpPr>
            <a:spLocks noChangeArrowheads="1"/>
          </p:cNvSpPr>
          <p:nvPr/>
        </p:nvSpPr>
        <p:spPr bwMode="auto">
          <a:xfrm>
            <a:off x="208744" y="1556792"/>
            <a:ext cx="8467712" cy="2246769"/>
          </a:xfrm>
          <a:prstGeom prst="rect">
            <a:avLst/>
          </a:prstGeom>
          <a:noFill/>
          <a:ln w="9525">
            <a:noFill/>
            <a:miter lim="800000"/>
            <a:headEnd/>
            <a:tailEnd/>
          </a:ln>
        </p:spPr>
        <p:txBody>
          <a:bodyPr wrap="square">
            <a:spAutoFit/>
          </a:bodyPr>
          <a:lstStyle/>
          <a:p>
            <a:pPr marL="285750" indent="-285750">
              <a:buFont typeface="Arial" panose="020B0604020202020204" pitchFamily="34" charset="0"/>
              <a:buChar char="•"/>
            </a:pPr>
            <a:r>
              <a:rPr lang="it-IT" sz="1400" dirty="0" smtClean="0"/>
              <a:t>In </a:t>
            </a:r>
            <a:r>
              <a:rPr lang="it-IT" sz="1400" dirty="0" err="1" smtClean="0"/>
              <a:t>addition</a:t>
            </a:r>
            <a:r>
              <a:rPr lang="it-IT" sz="1400" dirty="0" smtClean="0"/>
              <a:t> with the </a:t>
            </a:r>
            <a:r>
              <a:rPr lang="it-IT" sz="1400" dirty="0" err="1" smtClean="0"/>
              <a:t>EXOS_TRACE_ExOSInfo</a:t>
            </a:r>
            <a:r>
              <a:rPr lang="it-IT" sz="1400" dirty="0" smtClean="0"/>
              <a:t> </a:t>
            </a:r>
            <a:r>
              <a:rPr lang="it-IT" sz="1400" dirty="0" err="1" smtClean="0"/>
              <a:t>we</a:t>
            </a:r>
            <a:r>
              <a:rPr lang="it-IT" sz="1400" dirty="0" smtClean="0"/>
              <a:t> </a:t>
            </a:r>
            <a:r>
              <a:rPr lang="it-IT" sz="1400" dirty="0" err="1" smtClean="0"/>
              <a:t>will</a:t>
            </a:r>
            <a:r>
              <a:rPr lang="it-IT" sz="1400" dirty="0" smtClean="0"/>
              <a:t> </a:t>
            </a:r>
            <a:r>
              <a:rPr lang="it-IT" sz="1400" dirty="0" err="1" smtClean="0"/>
              <a:t>store</a:t>
            </a:r>
            <a:r>
              <a:rPr lang="it-IT" sz="1400" dirty="0" smtClean="0"/>
              <a:t> </a:t>
            </a:r>
            <a:r>
              <a:rPr lang="it-IT" sz="1400" dirty="0" err="1" smtClean="0"/>
              <a:t>low</a:t>
            </a:r>
            <a:r>
              <a:rPr lang="it-IT" sz="1400" dirty="0" smtClean="0"/>
              <a:t> </a:t>
            </a:r>
            <a:r>
              <a:rPr lang="it-IT" sz="1400" dirty="0" err="1" smtClean="0"/>
              <a:t>level</a:t>
            </a:r>
            <a:r>
              <a:rPr lang="it-IT" sz="1400" dirty="0" smtClean="0"/>
              <a:t> information </a:t>
            </a:r>
            <a:r>
              <a:rPr lang="it-IT" sz="1400" dirty="0" err="1" smtClean="0"/>
              <a:t>about</a:t>
            </a:r>
            <a:r>
              <a:rPr lang="it-IT" sz="1400" dirty="0" smtClean="0"/>
              <a:t> </a:t>
            </a:r>
            <a:r>
              <a:rPr lang="it-IT" sz="1400" dirty="0" err="1" smtClean="0"/>
              <a:t>tasks</a:t>
            </a:r>
            <a:r>
              <a:rPr lang="it-IT" sz="1400" dirty="0" smtClean="0"/>
              <a:t>, </a:t>
            </a:r>
            <a:r>
              <a:rPr lang="it-IT" sz="1400" dirty="0" err="1" smtClean="0"/>
              <a:t>FIFOs</a:t>
            </a:r>
            <a:r>
              <a:rPr lang="it-IT" sz="1400" dirty="0" smtClean="0"/>
              <a:t>, </a:t>
            </a:r>
            <a:r>
              <a:rPr lang="it-IT" sz="1400" dirty="0" err="1" smtClean="0"/>
              <a:t>ISRs</a:t>
            </a:r>
            <a:r>
              <a:rPr lang="it-IT" sz="1400" dirty="0" smtClean="0"/>
              <a:t>, </a:t>
            </a:r>
            <a:r>
              <a:rPr lang="it-IT" sz="1400" dirty="0" err="1" smtClean="0"/>
              <a:t>low</a:t>
            </a:r>
            <a:r>
              <a:rPr lang="it-IT" sz="1400" dirty="0" smtClean="0"/>
              <a:t> </a:t>
            </a:r>
            <a:r>
              <a:rPr lang="it-IT" sz="1400" dirty="0" err="1" smtClean="0"/>
              <a:t>level</a:t>
            </a:r>
            <a:r>
              <a:rPr lang="it-IT" sz="1400" dirty="0" smtClean="0"/>
              <a:t> </a:t>
            </a:r>
            <a:r>
              <a:rPr lang="it-IT" sz="1400" dirty="0" err="1" smtClean="0"/>
              <a:t>errors</a:t>
            </a:r>
            <a:r>
              <a:rPr lang="it-IT" sz="1400" dirty="0" smtClean="0"/>
              <a:t>. </a:t>
            </a:r>
            <a:r>
              <a:rPr lang="it-IT" sz="1400" dirty="0" err="1" smtClean="0"/>
              <a:t>These</a:t>
            </a:r>
            <a:r>
              <a:rPr lang="it-IT" sz="1400" dirty="0" smtClean="0"/>
              <a:t> </a:t>
            </a:r>
            <a:r>
              <a:rPr lang="it-IT" sz="1400" dirty="0" err="1" smtClean="0"/>
              <a:t>kind</a:t>
            </a:r>
            <a:r>
              <a:rPr lang="it-IT" sz="1400" dirty="0" smtClean="0"/>
              <a:t> of information </a:t>
            </a:r>
            <a:r>
              <a:rPr lang="en-GB" sz="1400" dirty="0"/>
              <a:t>should help us to have a clear view of the </a:t>
            </a:r>
            <a:r>
              <a:rPr lang="en-GB" sz="1400" dirty="0" smtClean="0"/>
              <a:t>DPU at issue time</a:t>
            </a:r>
            <a:r>
              <a:rPr lang="it-IT" sz="1400" dirty="0" smtClean="0"/>
              <a:t>   </a:t>
            </a:r>
          </a:p>
          <a:p>
            <a:pPr marL="285750" indent="-285750">
              <a:buFont typeface="Arial" panose="020B0604020202020204" pitchFamily="34" charset="0"/>
              <a:buChar char="•"/>
            </a:pPr>
            <a:endParaRPr lang="it-IT" sz="1400" dirty="0"/>
          </a:p>
          <a:p>
            <a:pPr marL="285750" indent="-285750">
              <a:buFont typeface="Arial" panose="020B0604020202020204" pitchFamily="34" charset="0"/>
              <a:buChar char="•"/>
            </a:pPr>
            <a:r>
              <a:rPr lang="it-IT" sz="1400" dirty="0"/>
              <a:t>W</a:t>
            </a:r>
            <a:r>
              <a:rPr lang="en-GB" sz="1400" dirty="0" smtClean="0"/>
              <a:t>e </a:t>
            </a:r>
            <a:r>
              <a:rPr lang="en-GB" sz="1400" dirty="0"/>
              <a:t>are still in the design phase of this </a:t>
            </a:r>
            <a:r>
              <a:rPr lang="en-GB" sz="1400" dirty="0" smtClean="0"/>
              <a:t>functionality as is not easy to implement because </a:t>
            </a:r>
            <a:r>
              <a:rPr lang="en-GB" sz="1400" dirty="0"/>
              <a:t>it interacts with critical parts of the </a:t>
            </a:r>
            <a:r>
              <a:rPr lang="en-GB" sz="1400" dirty="0" smtClean="0"/>
              <a:t>system </a:t>
            </a:r>
            <a:r>
              <a:rPr lang="it-IT" sz="1400" dirty="0" smtClean="0"/>
              <a:t> </a:t>
            </a:r>
          </a:p>
          <a:p>
            <a:pPr marL="285750" indent="-285750">
              <a:buFont typeface="Arial" panose="020B0604020202020204" pitchFamily="34" charset="0"/>
              <a:buChar char="•"/>
            </a:pPr>
            <a:endParaRPr lang="it-IT" sz="1400" dirty="0" smtClean="0"/>
          </a:p>
          <a:p>
            <a:pPr marL="285750" indent="-285750">
              <a:buFont typeface="Arial" panose="020B0604020202020204" pitchFamily="34" charset="0"/>
              <a:buChar char="•"/>
            </a:pPr>
            <a:endParaRPr lang="it-IT" sz="1400" dirty="0" smtClean="0"/>
          </a:p>
          <a:p>
            <a:pPr marL="285750" indent="-285750">
              <a:buFont typeface="Arial" panose="020B0604020202020204" pitchFamily="34" charset="0"/>
              <a:buChar char="•"/>
            </a:pPr>
            <a:endParaRPr lang="it-IT" sz="1400" dirty="0"/>
          </a:p>
          <a:p>
            <a:pPr lvl="1"/>
            <a:endParaRPr lang="it-IT" sz="1400" b="1" dirty="0"/>
          </a:p>
        </p:txBody>
      </p:sp>
    </p:spTree>
    <p:extLst>
      <p:ext uri="{BB962C8B-B14F-4D97-AF65-F5344CB8AC3E}">
        <p14:creationId xmlns:p14="http://schemas.microsoft.com/office/powerpoint/2010/main" val="384758517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2_Struttura predefinita">
  <a:themeElements>
    <a:clrScheme name="12_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2_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charset="0"/>
          </a:defRPr>
        </a:defPPr>
      </a:lstStyle>
    </a:lnDef>
  </a:objectDefaults>
  <a:extraClrSchemeLst>
    <a:extraClrScheme>
      <a:clrScheme name="12_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2_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2_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2_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2_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2_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2_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11795</TotalTime>
  <Words>1036</Words>
  <Application>Microsoft Office PowerPoint</Application>
  <PresentationFormat>Presentazione su schermo (4:3)</PresentationFormat>
  <Paragraphs>356</Paragraphs>
  <Slides>10</Slides>
  <Notes>3</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Arial</vt:lpstr>
      <vt:lpstr>Calibri</vt:lpstr>
      <vt:lpstr>Times New Roman</vt:lpstr>
      <vt:lpstr>Verdana</vt:lpstr>
      <vt:lpstr>12_Struttura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Capuano</dc:creator>
  <cp:lastModifiedBy>Gennaro Mele</cp:lastModifiedBy>
  <cp:revision>1564</cp:revision>
  <dcterms:created xsi:type="dcterms:W3CDTF">2007-11-07T12:16:22Z</dcterms:created>
  <dcterms:modified xsi:type="dcterms:W3CDTF">2022-02-09T14:26:24Z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bb4f5e6-4689-4e32-8ee0-7c59def9675b_Enabled">
    <vt:lpwstr>true</vt:lpwstr>
  </property>
  <property fmtid="{D5CDD505-2E9C-101B-9397-08002B2CF9AE}" pid="3" name="MSIP_Label_3bb4f5e6-4689-4e32-8ee0-7c59def9675b_SetDate">
    <vt:lpwstr>2022-02-09T14:26:24Z</vt:lpwstr>
  </property>
  <property fmtid="{D5CDD505-2E9C-101B-9397-08002B2CF9AE}" pid="4" name="MSIP_Label_3bb4f5e6-4689-4e32-8ee0-7c59def9675b_Method">
    <vt:lpwstr>Privileged</vt:lpwstr>
  </property>
  <property fmtid="{D5CDD505-2E9C-101B-9397-08002B2CF9AE}" pid="5" name="MSIP_Label_3bb4f5e6-4689-4e32-8ee0-7c59def9675b_Name">
    <vt:lpwstr>3bb4f5e6-4689-4e32-8ee0-7c59def9675b</vt:lpwstr>
  </property>
  <property fmtid="{D5CDD505-2E9C-101B-9397-08002B2CF9AE}" pid="6" name="MSIP_Label_3bb4f5e6-4689-4e32-8ee0-7c59def9675b_SiteId">
    <vt:lpwstr>31ae1cef-2393-4eb1-8962-4e4bbfccd663</vt:lpwstr>
  </property>
  <property fmtid="{D5CDD505-2E9C-101B-9397-08002B2CF9AE}" pid="7" name="MSIP_Label_3bb4f5e6-4689-4e32-8ee0-7c59def9675b_ActionId">
    <vt:lpwstr>6007e989-0273-4a2d-b17c-187e82499070</vt:lpwstr>
  </property>
  <property fmtid="{D5CDD505-2E9C-101B-9397-08002B2CF9AE}" pid="8" name="MSIP_Label_3bb4f5e6-4689-4e32-8ee0-7c59def9675b_ContentBits">
    <vt:lpwstr>2</vt:lpwstr>
  </property>
</Properties>
</file>