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6"/>
  </p:notesMasterIdLst>
  <p:handoutMasterIdLst>
    <p:handoutMasterId r:id="rId7"/>
  </p:handoutMasterIdLst>
  <p:sldIdLst>
    <p:sldId id="445" r:id="rId2"/>
    <p:sldId id="446" r:id="rId3"/>
    <p:sldId id="447" r:id="rId4"/>
    <p:sldId id="448" r:id="rId5"/>
  </p:sldIdLst>
  <p:sldSz cx="12801600" cy="9601200" type="A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6400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28016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9202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56032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320040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84048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448056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5120640" algn="l" defTabSz="128016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0D2961"/>
    <a:srgbClr val="00324B"/>
    <a:srgbClr val="123A8A"/>
    <a:srgbClr val="1544A3"/>
    <a:srgbClr val="1A2A38"/>
    <a:srgbClr val="7E0000"/>
    <a:srgbClr val="0102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4" autoAdjust="0"/>
    <p:restoredTop sz="99393" autoAdjust="0"/>
  </p:normalViewPr>
  <p:slideViewPr>
    <p:cSldViewPr>
      <p:cViewPr varScale="1">
        <p:scale>
          <a:sx n="118" d="100"/>
          <a:sy n="118" d="100"/>
        </p:scale>
        <p:origin x="246" y="126"/>
      </p:cViewPr>
      <p:guideLst>
        <p:guide orient="horz" pos="3024"/>
        <p:guide pos="403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7" d="100"/>
          <a:sy n="107" d="100"/>
        </p:scale>
        <p:origin x="3252" y="13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4988" cy="511175"/>
          </a:xfrm>
          <a:prstGeom prst="rect">
            <a:avLst/>
          </a:prstGeom>
        </p:spPr>
        <p:txBody>
          <a:bodyPr vert="horz" lIns="95381" tIns="47691" rIns="95381" bIns="47691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5381" tIns="47691" rIns="95381" bIns="47691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FBCDB800-6039-47DE-A2D8-D765F2DDCABA}" type="datetimeFigureOut">
              <a:rPr lang="it-IT"/>
              <a:pPr>
                <a:defRPr/>
              </a:pPr>
              <a:t>16/11/2020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4988" cy="511175"/>
          </a:xfrm>
          <a:prstGeom prst="rect">
            <a:avLst/>
          </a:prstGeom>
        </p:spPr>
        <p:txBody>
          <a:bodyPr vert="horz" lIns="95381" tIns="47691" rIns="95381" bIns="47691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5381" tIns="47691" rIns="95381" bIns="47691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DB8DA560-4546-4B14-B58D-EBFB0B77F9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182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0" tIns="49515" rIns="99030" bIns="49515" numCol="1" anchor="t" anchorCtr="0" compatLnSpc="1">
            <a:prstTxWarp prst="textNoShape">
              <a:avLst/>
            </a:prstTxWarp>
          </a:bodyPr>
          <a:lstStyle>
            <a:lvl1pPr defTabSz="990516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49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0" tIns="49515" rIns="99030" bIns="49515" numCol="1" anchor="t" anchorCtr="0" compatLnSpc="1">
            <a:prstTxWarp prst="textNoShape">
              <a:avLst/>
            </a:prstTxWarp>
          </a:bodyPr>
          <a:lstStyle>
            <a:lvl1pPr algn="r" defTabSz="990516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0" tIns="49515" rIns="99030" bIns="495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0" tIns="49515" rIns="99030" bIns="49515" numCol="1" anchor="b" anchorCtr="0" compatLnSpc="1">
            <a:prstTxWarp prst="textNoShape">
              <a:avLst/>
            </a:prstTxWarp>
          </a:bodyPr>
          <a:lstStyle>
            <a:lvl1pPr defTabSz="990516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3438"/>
            <a:ext cx="30749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0" tIns="49515" rIns="99030" bIns="49515" numCol="1" anchor="b" anchorCtr="0" compatLnSpc="1">
            <a:prstTxWarp prst="textNoShape">
              <a:avLst/>
            </a:prstTxWarp>
          </a:bodyPr>
          <a:lstStyle>
            <a:lvl1pPr algn="r" defTabSz="990516" eaLnBrk="1" hangingPunct="1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9256F7B9-C1FB-4079-9EA9-BA5CA8CB0ED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116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64008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28016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92024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256032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2048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9013"/>
            <a:fld id="{90A34966-301B-41E3-B8AC-59802A668CEC}" type="slidenum">
              <a:rPr lang="it-IT" smtClean="0">
                <a:latin typeface="Arial" charset="0"/>
              </a:rPr>
              <a:pPr defTabSz="989013"/>
              <a:t>1</a:t>
            </a:fld>
            <a:endParaRPr 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678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2048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9013"/>
            <a:fld id="{90A34966-301B-41E3-B8AC-59802A668CEC}" type="slidenum">
              <a:rPr lang="it-IT" smtClean="0">
                <a:latin typeface="Arial" charset="0"/>
              </a:rPr>
              <a:pPr defTabSz="989013"/>
              <a:t>2</a:t>
            </a:fld>
            <a:endParaRPr 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779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2048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9013"/>
            <a:fld id="{90A34966-301B-41E3-B8AC-59802A668CEC}" type="slidenum">
              <a:rPr lang="it-IT" smtClean="0">
                <a:latin typeface="Arial" charset="0"/>
              </a:rPr>
              <a:pPr defTabSz="989013"/>
              <a:t>3</a:t>
            </a:fld>
            <a:endParaRPr 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42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  <p:sp>
        <p:nvSpPr>
          <p:cNvPr id="2048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9013"/>
            <a:fld id="{90A34966-301B-41E3-B8AC-59802A668CEC}" type="slidenum">
              <a:rPr lang="it-IT" smtClean="0">
                <a:latin typeface="Arial" charset="0"/>
              </a:rPr>
              <a:pPr defTabSz="989013"/>
              <a:t>4</a:t>
            </a:fld>
            <a:endParaRPr lang="it-IT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42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/>
            </a:lvl1pPr>
            <a:lvl2pPr marL="640080" indent="0" algn="ctr">
              <a:buNone/>
              <a:defRPr/>
            </a:lvl2pPr>
            <a:lvl3pPr marL="1280160" indent="0" algn="ctr">
              <a:buNone/>
              <a:defRPr/>
            </a:lvl3pPr>
            <a:lvl4pPr marL="1920240" indent="0" algn="ctr">
              <a:buNone/>
              <a:defRPr/>
            </a:lvl4pPr>
            <a:lvl5pPr marL="2560320" indent="0" algn="ctr">
              <a:buNone/>
              <a:defRPr/>
            </a:lvl5pPr>
            <a:lvl6pPr marL="3200400" indent="0" algn="ctr">
              <a:buNone/>
              <a:defRPr/>
            </a:lvl6pPr>
            <a:lvl7pPr marL="3840480" indent="0" algn="ctr">
              <a:buNone/>
              <a:defRPr/>
            </a:lvl7pPr>
            <a:lvl8pPr marL="4480560" indent="0" algn="ctr">
              <a:buNone/>
              <a:defRPr/>
            </a:lvl8pPr>
            <a:lvl9pPr marL="512064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196AA-7543-4D63-A378-CB52AAC316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87321-42AB-4866-A078-B04C0023A94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121140" y="853440"/>
            <a:ext cx="2720340" cy="768096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60120" y="853440"/>
            <a:ext cx="7947660" cy="768096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A88D9-1A02-4A19-825C-CA4740B9890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EE8D1-FC16-4038-9BF5-5660605836D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/>
            </a:lvl1pPr>
            <a:lvl2pPr marL="640080" indent="0">
              <a:buNone/>
              <a:defRPr sz="2500"/>
            </a:lvl2pPr>
            <a:lvl3pPr marL="1280160" indent="0">
              <a:buNone/>
              <a:defRPr sz="2200"/>
            </a:lvl3pPr>
            <a:lvl4pPr marL="1920240" indent="0">
              <a:buNone/>
              <a:defRPr sz="2000"/>
            </a:lvl4pPr>
            <a:lvl5pPr marL="2560320" indent="0">
              <a:buNone/>
              <a:defRPr sz="2000"/>
            </a:lvl5pPr>
            <a:lvl6pPr marL="3200400" indent="0">
              <a:buNone/>
              <a:defRPr sz="2000"/>
            </a:lvl6pPr>
            <a:lvl7pPr marL="3840480" indent="0">
              <a:buNone/>
              <a:defRPr sz="2000"/>
            </a:lvl7pPr>
            <a:lvl8pPr marL="4480560" indent="0">
              <a:buNone/>
              <a:defRPr sz="2000"/>
            </a:lvl8pPr>
            <a:lvl9pPr marL="5120640" indent="0">
              <a:buNone/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AEEE8-529E-47E4-8A78-01F7A1A99BE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6012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0748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10909-0290-450F-95A5-DE14FD46EC2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E0C8D-06FB-49E3-97D6-D6B75346C94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D3BBD-E1FE-4691-9B12-97DE6A6406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9"/>
          <p:cNvSpPr>
            <a:spLocks noChangeShapeType="1"/>
          </p:cNvSpPr>
          <p:nvPr/>
        </p:nvSpPr>
        <p:spPr bwMode="auto">
          <a:xfrm>
            <a:off x="320040" y="8901113"/>
            <a:ext cx="12268200" cy="0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 type="none" w="lg" len="sm"/>
            <a:tailEnd type="none" w="lg" len="sm"/>
          </a:ln>
          <a:effectLst/>
        </p:spPr>
        <p:txBody>
          <a:bodyPr lIns="128016" tIns="64008" rIns="128016" bIns="64008"/>
          <a:lstStyle/>
          <a:p>
            <a:pPr>
              <a:defRPr/>
            </a:pPr>
            <a:endParaRPr lang="it-IT">
              <a:latin typeface="Arial" pitchFamily="34" charset="0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300038" y="8901113"/>
            <a:ext cx="12268200" cy="0"/>
          </a:xfrm>
          <a:prstGeom prst="line">
            <a:avLst/>
          </a:prstGeom>
          <a:noFill/>
          <a:ln w="12700">
            <a:solidFill>
              <a:srgbClr val="00324B"/>
            </a:solidFill>
            <a:round/>
            <a:headEnd type="none" w="lg" len="sm"/>
            <a:tailEnd type="none" w="lg" len="sm"/>
          </a:ln>
        </p:spPr>
        <p:txBody>
          <a:bodyPr lIns="128016" tIns="64008" rIns="128016" bIns="64008"/>
          <a:lstStyle/>
          <a:p>
            <a:pPr eaLnBrk="0" hangingPunct="0">
              <a:defRPr/>
            </a:pPr>
            <a:endParaRPr lang="it-IT"/>
          </a:p>
        </p:txBody>
      </p:sp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1100138" y="1100138"/>
            <a:ext cx="10454640" cy="0"/>
          </a:xfrm>
          <a:prstGeom prst="line">
            <a:avLst/>
          </a:prstGeom>
          <a:noFill/>
          <a:ln w="12700">
            <a:solidFill>
              <a:srgbClr val="00324B"/>
            </a:solidFill>
            <a:round/>
            <a:headEnd type="none" w="lg" len="sm"/>
            <a:tailEnd type="none" w="lg" len="sm"/>
          </a:ln>
        </p:spPr>
        <p:txBody>
          <a:bodyPr lIns="128016" tIns="64008" rIns="128016" bIns="64008"/>
          <a:lstStyle/>
          <a:p>
            <a:pPr eaLnBrk="0" hangingPunct="0">
              <a:defRPr/>
            </a:pPr>
            <a:endParaRPr lang="it-IT"/>
          </a:p>
        </p:txBody>
      </p:sp>
      <p:pic>
        <p:nvPicPr>
          <p:cNvPr id="7" name="Immagine 13" descr="logo_tsd_pos_co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2503" y="200026"/>
            <a:ext cx="1704657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2" descr="planetek_marchi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78" y="228568"/>
            <a:ext cx="1080120" cy="55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Leonardo_ELETTRONICA PER LA DIFESA TERRESTRE E NAVALE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86486" y="300006"/>
            <a:ext cx="1830667" cy="34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magine 2" descr="Sitael_logo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43346" y="0"/>
            <a:ext cx="1860304" cy="920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182CB-89A9-4111-8B29-3E621BD4BC8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02BDC-2FBA-47E3-ACEF-20FAB8EADE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320040" y="8961120"/>
            <a:ext cx="12268200" cy="0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 type="none" w="lg" len="sm"/>
            <a:tailEnd type="none" w="lg" len="sm"/>
          </a:ln>
          <a:effectLst/>
        </p:spPr>
        <p:txBody>
          <a:bodyPr lIns="128016" tIns="64008" rIns="128016" bIns="64008"/>
          <a:lstStyle/>
          <a:p>
            <a:pPr>
              <a:defRPr/>
            </a:pPr>
            <a:endParaRPr lang="it-IT">
              <a:latin typeface="Arial" pitchFamily="34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0120" y="853440"/>
            <a:ext cx="1088136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120" y="2773680"/>
            <a:ext cx="10881360" cy="576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32415" y="8961120"/>
            <a:ext cx="1457960" cy="64008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700" b="1">
                <a:solidFill>
                  <a:srgbClr val="00324B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77384EF7-88A5-4C98-A882-6EFA0286B6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320040" y="8961120"/>
            <a:ext cx="12268200" cy="0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 type="none" w="lg" len="sm"/>
            <a:tailEnd type="none" w="lg" len="sm"/>
          </a:ln>
          <a:effectLst/>
        </p:spPr>
        <p:txBody>
          <a:bodyPr lIns="128016" tIns="64008" rIns="128016" bIns="64008"/>
          <a:lstStyle/>
          <a:p>
            <a:pPr>
              <a:defRPr/>
            </a:pPr>
            <a:endParaRPr lang="it-IT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5" r:id="rId7"/>
    <p:sldLayoutId id="2147483901" r:id="rId8"/>
    <p:sldLayoutId id="2147483902" r:id="rId9"/>
    <p:sldLayoutId id="2147483903" r:id="rId10"/>
    <p:sldLayoutId id="2147483904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5pPr>
      <a:lvl6pPr marL="640080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6pPr>
      <a:lvl7pPr marL="1280160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7pPr>
      <a:lvl8pPr marL="1920240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8pPr>
      <a:lvl9pPr marL="2560320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9pPr>
    </p:titleStyle>
    <p:bodyStyle>
      <a:lvl1pPr marL="480060" indent="-480060" algn="l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600200" indent="-320040" algn="l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40280" indent="-32004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80360" indent="-32004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520440" indent="-32004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4160520" indent="-32004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800600" indent="-32004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5440680" indent="-32004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542884" y="1704256"/>
            <a:ext cx="115729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The 03/11/2020 the DPU was powered on, but no TM was received by the S/C. When the S20 was enabled according the MTL the command was not accepted by the DPU and the OBC FDIR was triggered and DPU was powered off.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The acquired TMs shown that</a:t>
            </a:r>
            <a:r>
              <a:rPr lang="en-US" dirty="0">
                <a:solidFill>
                  <a:srgbClr val="002060"/>
                </a:solidFill>
              </a:rPr>
              <a:t> SWA LCL A was ON &amp; RSA was ON </a:t>
            </a:r>
            <a:r>
              <a:rPr lang="en-US" dirty="0" smtClean="0">
                <a:solidFill>
                  <a:srgbClr val="002060"/>
                </a:solidFill>
              </a:rPr>
              <a:t>but No </a:t>
            </a:r>
            <a:r>
              <a:rPr lang="en-US" dirty="0">
                <a:solidFill>
                  <a:srgbClr val="002060"/>
                </a:solidFill>
              </a:rPr>
              <a:t>current sample was received during the period between switch-on and FDIR trigger</a:t>
            </a:r>
            <a:r>
              <a:rPr lang="en-US" dirty="0" smtClean="0">
                <a:solidFill>
                  <a:srgbClr val="002060"/>
                </a:solidFill>
              </a:rPr>
              <a:t>. For this reason SWA team required to repeat the power on acquiring DPU current HK at 1Hz instead of 5 minutes and repeat the test one time configuring as active communication link the SpaceWire Nominal and the second time the </a:t>
            </a:r>
            <a:r>
              <a:rPr lang="en-US" dirty="0" err="1" smtClean="0">
                <a:solidFill>
                  <a:srgbClr val="002060"/>
                </a:solidFill>
              </a:rPr>
              <a:t>Spacewire</a:t>
            </a:r>
            <a:r>
              <a:rPr lang="en-US" dirty="0" smtClean="0">
                <a:solidFill>
                  <a:srgbClr val="002060"/>
                </a:solidFill>
              </a:rPr>
              <a:t> Redundant.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The 10/11/2020 the test was executed but DPU power on failed in both test configurations, </a:t>
            </a:r>
            <a:r>
              <a:rPr lang="en-US" dirty="0">
                <a:solidFill>
                  <a:srgbClr val="002060"/>
                </a:solidFill>
              </a:rPr>
              <a:t>no TM was received by the </a:t>
            </a:r>
            <a:r>
              <a:rPr lang="en-US" dirty="0" smtClean="0">
                <a:solidFill>
                  <a:srgbClr val="002060"/>
                </a:solidFill>
              </a:rPr>
              <a:t>S/C and the following DPU Current profiles are acquired: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736504" y="1228700"/>
            <a:ext cx="57606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it-IT" sz="2000" b="1" dirty="0" smtClean="0"/>
              <a:t>DPU </a:t>
            </a:r>
            <a:r>
              <a:rPr lang="it-IT" sz="2000" b="1" dirty="0" err="1" smtClean="0"/>
              <a:t>Nominal</a:t>
            </a:r>
            <a:r>
              <a:rPr lang="it-IT" sz="2000" b="1" dirty="0" smtClean="0"/>
              <a:t> - </a:t>
            </a:r>
            <a:r>
              <a:rPr lang="it-IT" sz="2000" b="1" dirty="0" err="1" smtClean="0"/>
              <a:t>Power</a:t>
            </a:r>
            <a:r>
              <a:rPr lang="it-IT" sz="2000" b="1" dirty="0" smtClean="0"/>
              <a:t> On </a:t>
            </a:r>
            <a:r>
              <a:rPr lang="it-IT" sz="2000" b="1" dirty="0" err="1" smtClean="0"/>
              <a:t>Issue</a:t>
            </a:r>
            <a:r>
              <a:rPr lang="it-IT" sz="2000" b="1" dirty="0" smtClean="0"/>
              <a:t> </a:t>
            </a:r>
            <a:endParaRPr lang="en-US" sz="2000" dirty="0"/>
          </a:p>
          <a:p>
            <a:pPr marL="342900" indent="-342900" algn="ctr"/>
            <a:endParaRPr lang="en-US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282" y="5088632"/>
            <a:ext cx="5215454" cy="3715972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2768" y="5088632"/>
            <a:ext cx="5750390" cy="37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37595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542884" y="1704256"/>
            <a:ext cx="11572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In the following is reported the typical profile of the DPU current acquired during the commissioning.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736504" y="1228700"/>
            <a:ext cx="57606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it-IT" sz="2000" b="1" dirty="0" smtClean="0"/>
              <a:t>DPU </a:t>
            </a:r>
            <a:r>
              <a:rPr lang="it-IT" sz="2000" b="1" dirty="0" err="1" smtClean="0"/>
              <a:t>Nominal</a:t>
            </a:r>
            <a:r>
              <a:rPr lang="it-IT" sz="2000" b="1" dirty="0" smtClean="0"/>
              <a:t> - </a:t>
            </a:r>
            <a:r>
              <a:rPr lang="it-IT" sz="2000" b="1" dirty="0" err="1" smtClean="0"/>
              <a:t>Power</a:t>
            </a:r>
            <a:r>
              <a:rPr lang="it-IT" sz="2000" b="1" dirty="0" smtClean="0"/>
              <a:t> On </a:t>
            </a:r>
            <a:r>
              <a:rPr lang="it-IT" sz="2000" b="1" dirty="0" err="1" smtClean="0"/>
              <a:t>Issue</a:t>
            </a:r>
            <a:r>
              <a:rPr lang="it-IT" sz="2000" b="1" dirty="0" smtClean="0"/>
              <a:t> </a:t>
            </a:r>
            <a:endParaRPr lang="en-US" sz="2000" dirty="0"/>
          </a:p>
          <a:p>
            <a:pPr marL="342900" indent="-342900" algn="ctr"/>
            <a:endParaRPr lang="en-US" dirty="0"/>
          </a:p>
        </p:txBody>
      </p:sp>
      <p:pic>
        <p:nvPicPr>
          <p:cNvPr id="8" name="Immagine 7" descr="C:\Documents and Settings\Raff\Desktop\SWA_After_Launch\DPU_Malfunctioning_Nov2020\Normal_start-up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884" y="2228832"/>
            <a:ext cx="11660543" cy="647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44564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542884" y="1657328"/>
            <a:ext cx="115729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en-US" dirty="0" smtClean="0">
                <a:solidFill>
                  <a:srgbClr val="002060"/>
                </a:solidFill>
              </a:rPr>
              <a:t>In the figure, voltage and current profiles @ 28V of the first failed power ups of the DPU. </a:t>
            </a:r>
          </a:p>
          <a:p>
            <a:pPr marL="285750" indent="-285750"/>
            <a:r>
              <a:rPr lang="en-US" dirty="0" smtClean="0">
                <a:solidFill>
                  <a:srgbClr val="002060"/>
                </a:solidFill>
              </a:rPr>
              <a:t>Two condition are highlighted: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u="sng" dirty="0" smtClean="0">
                <a:solidFill>
                  <a:srgbClr val="002060"/>
                </a:solidFill>
              </a:rPr>
              <a:t>Condition 1,</a:t>
            </a:r>
            <a:r>
              <a:rPr lang="en-US" dirty="0" smtClean="0">
                <a:solidFill>
                  <a:srgbClr val="002060"/>
                </a:solidFill>
              </a:rPr>
              <a:t> after switch-on the current is quite constant, but its value (~0.14A) is below the nominal one, that is  around 0.20A when the Boot SW is running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u="sng" dirty="0" smtClean="0">
                <a:solidFill>
                  <a:srgbClr val="002060"/>
                </a:solidFill>
              </a:rPr>
              <a:t>Condition 2,</a:t>
            </a:r>
            <a:r>
              <a:rPr lang="en-US" dirty="0" smtClean="0">
                <a:solidFill>
                  <a:srgbClr val="002060"/>
                </a:solidFill>
              </a:rPr>
              <a:t> after 20-25 seconds the current begins to increase (up </a:t>
            </a:r>
            <a:r>
              <a:rPr lang="en-US" dirty="0">
                <a:solidFill>
                  <a:srgbClr val="002060"/>
                </a:solidFill>
              </a:rPr>
              <a:t>to </a:t>
            </a:r>
            <a:r>
              <a:rPr lang="en-US" dirty="0" smtClean="0">
                <a:solidFill>
                  <a:srgbClr val="002060"/>
                </a:solidFill>
              </a:rPr>
              <a:t>~0,82A) and oscillate continuously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736504" y="1228700"/>
            <a:ext cx="57606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it-IT" sz="2000" b="1" dirty="0" smtClean="0"/>
              <a:t>DPU </a:t>
            </a:r>
            <a:r>
              <a:rPr lang="it-IT" sz="2000" b="1" dirty="0" err="1" smtClean="0"/>
              <a:t>Nominal</a:t>
            </a:r>
            <a:r>
              <a:rPr lang="it-IT" sz="2000" b="1" dirty="0" smtClean="0"/>
              <a:t> - </a:t>
            </a:r>
            <a:r>
              <a:rPr lang="it-IT" sz="2000" b="1" dirty="0" err="1" smtClean="0"/>
              <a:t>Power</a:t>
            </a:r>
            <a:r>
              <a:rPr lang="it-IT" sz="2000" b="1" dirty="0" smtClean="0"/>
              <a:t> On </a:t>
            </a:r>
            <a:r>
              <a:rPr lang="it-IT" sz="2000" b="1" dirty="0" err="1" smtClean="0"/>
              <a:t>Issue</a:t>
            </a:r>
            <a:r>
              <a:rPr lang="it-IT" sz="2000" b="1" dirty="0" smtClean="0"/>
              <a:t> </a:t>
            </a:r>
            <a:endParaRPr lang="en-US" sz="2000" dirty="0"/>
          </a:p>
          <a:p>
            <a:pPr marL="342900" indent="-342900" algn="ctr"/>
            <a:endParaRPr lang="en-US" dirty="0"/>
          </a:p>
        </p:txBody>
      </p:sp>
      <p:pic>
        <p:nvPicPr>
          <p:cNvPr id="5" name="Immagine 4" descr="C:\Documents and Settings\Raff\Desktop\Profile_with_indication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1644" y="3443278"/>
            <a:ext cx="8001056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12801600" cy="4572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1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continuously</a:t>
            </a:r>
            <a:r>
              <a:rPr kumimoji="0" lang="it-IT" altLang="it-IT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4317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568152" y="1657328"/>
            <a:ext cx="11089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9050"/>
            <a:r>
              <a:rPr lang="en-US" dirty="0" smtClean="0">
                <a:solidFill>
                  <a:srgbClr val="002060"/>
                </a:solidFill>
              </a:rPr>
              <a:t>The issue analysis is still in progress, unfortunately some data (e.g. SpaceWire link status) </a:t>
            </a:r>
            <a:r>
              <a:rPr lang="en-US" dirty="0">
                <a:solidFill>
                  <a:srgbClr val="002060"/>
                </a:solidFill>
              </a:rPr>
              <a:t>that will allow to clarify the operational status of the </a:t>
            </a:r>
            <a:r>
              <a:rPr lang="en-US" dirty="0" smtClean="0">
                <a:solidFill>
                  <a:srgbClr val="002060"/>
                </a:solidFill>
              </a:rPr>
              <a:t>DPU are not available but in any case some hypotheses are already made; in the figure is shown the hypothesized “failure tree”.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736504" y="1228700"/>
            <a:ext cx="57606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it-IT" sz="2000" b="1" dirty="0" smtClean="0"/>
              <a:t>DPU </a:t>
            </a:r>
            <a:r>
              <a:rPr lang="it-IT" sz="2000" b="1" dirty="0" err="1" smtClean="0"/>
              <a:t>Nominal</a:t>
            </a:r>
            <a:r>
              <a:rPr lang="it-IT" sz="2000" b="1" dirty="0" smtClean="0"/>
              <a:t> - </a:t>
            </a:r>
            <a:r>
              <a:rPr lang="it-IT" sz="2000" b="1" dirty="0" err="1" smtClean="0"/>
              <a:t>Power</a:t>
            </a:r>
            <a:r>
              <a:rPr lang="it-IT" sz="2000" b="1" dirty="0" smtClean="0"/>
              <a:t> On </a:t>
            </a:r>
            <a:r>
              <a:rPr lang="it-IT" sz="2000" b="1" dirty="0" err="1" smtClean="0"/>
              <a:t>Issue</a:t>
            </a:r>
            <a:r>
              <a:rPr lang="it-IT" sz="2000" b="1" dirty="0" smtClean="0"/>
              <a:t> </a:t>
            </a:r>
            <a:endParaRPr lang="en-US" sz="2000" dirty="0"/>
          </a:p>
          <a:p>
            <a:pPr marL="342900" indent="-342900" algn="ctr"/>
            <a:endParaRPr lang="en-US" dirty="0"/>
          </a:p>
        </p:txBody>
      </p:sp>
      <p:pic>
        <p:nvPicPr>
          <p:cNvPr id="7" name="Picture 2" descr="C:\Documents and Settings\Raff\Desktop\Fault_tree_v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576" y="2712368"/>
            <a:ext cx="9749768" cy="58313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394317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2_Struttura predefinita">
  <a:themeElements>
    <a:clrScheme name="12_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2_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2_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15492</TotalTime>
  <Words>334</Words>
  <Application>Microsoft Office PowerPoint</Application>
  <PresentationFormat>Formato A3 (297x420 mm)</PresentationFormat>
  <Paragraphs>20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inherit</vt:lpstr>
      <vt:lpstr>Times New Roman</vt:lpstr>
      <vt:lpstr>Wingdings</vt:lpstr>
      <vt:lpstr>12_Struttura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Capuano</dc:creator>
  <cp:lastModifiedBy>RAS</cp:lastModifiedBy>
  <cp:revision>2008</cp:revision>
  <dcterms:created xsi:type="dcterms:W3CDTF">2007-11-07T12:16:22Z</dcterms:created>
  <dcterms:modified xsi:type="dcterms:W3CDTF">2020-11-16T14:52:41Z</dcterms:modified>
</cp:coreProperties>
</file>