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614" r:id="rId3"/>
    <p:sldId id="607" r:id="rId4"/>
    <p:sldId id="608" r:id="rId5"/>
    <p:sldId id="615" r:id="rId6"/>
    <p:sldId id="617" r:id="rId7"/>
    <p:sldId id="611" r:id="rId8"/>
  </p:sldIdLst>
  <p:sldSz cx="9144000" cy="6858000" type="screen4x3"/>
  <p:notesSz cx="9918700" cy="6781800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0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F49"/>
    <a:srgbClr val="6699FF"/>
    <a:srgbClr val="0066CC"/>
    <a:srgbClr val="0000FF"/>
    <a:srgbClr val="0099FF"/>
    <a:srgbClr val="E9FBFF"/>
    <a:srgbClr val="F3FAFF"/>
    <a:srgbClr val="EFF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 autoAdjust="0"/>
    <p:restoredTop sz="95447" autoAdjust="0"/>
  </p:normalViewPr>
  <p:slideViewPr>
    <p:cSldViewPr>
      <p:cViewPr varScale="1">
        <p:scale>
          <a:sx n="116" d="100"/>
          <a:sy n="116" d="100"/>
        </p:scale>
        <p:origin x="-128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297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3663"/>
            <a:ext cx="4297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43663"/>
            <a:ext cx="4297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2"/>
                </a:solidFill>
                <a:latin typeface="Times New Roman" pitchFamily="-111" charset="0"/>
              </a:defRPr>
            </a:lvl1pPr>
          </a:lstStyle>
          <a:p>
            <a:pPr>
              <a:defRPr/>
            </a:pPr>
            <a:fld id="{D14E5182-28C8-B64B-9095-DB4F1F6E1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9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8163" y="0"/>
            <a:ext cx="429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0900" cy="2543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1038"/>
            <a:ext cx="79343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075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7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8163" y="6442075"/>
            <a:ext cx="429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pPr>
              <a:defRPr/>
            </a:pPr>
            <a:fld id="{5188B28B-48AD-4C45-A906-52C89552C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8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3E69B-11A2-A44B-8BF7-2C5CCE970DF2}" type="slidenum">
              <a:rPr lang="en-GB">
                <a:latin typeface="Times New Roman" charset="0"/>
              </a:rPr>
              <a:pPr/>
              <a:t>1</a:t>
            </a:fld>
            <a:endParaRPr lang="en-GB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BD00-041D-4A48-BF11-29D363220BAE}" type="slidenum">
              <a:rPr lang="en-GB"/>
              <a:pPr/>
              <a:t>2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27490" y="3201027"/>
            <a:ext cx="8470375" cy="3011678"/>
          </a:xfrm>
          <a:ln/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BD00-041D-4A48-BF11-29D363220BAE}" type="slidenum">
              <a:rPr lang="en-GB"/>
              <a:pPr/>
              <a:t>3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27490" y="3201027"/>
            <a:ext cx="8470375" cy="3011678"/>
          </a:xfrm>
          <a:ln/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BD00-041D-4A48-BF11-29D363220BAE}" type="slidenum">
              <a:rPr lang="en-GB"/>
              <a:pPr/>
              <a:t>4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27490" y="3201027"/>
            <a:ext cx="8470375" cy="3011678"/>
          </a:xfrm>
          <a:ln/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BD00-041D-4A48-BF11-29D363220BAE}" type="slidenum">
              <a:rPr lang="en-GB"/>
              <a:pPr/>
              <a:t>5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27490" y="3201027"/>
            <a:ext cx="8470375" cy="3011678"/>
          </a:xfrm>
          <a:ln/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BD00-041D-4A48-BF11-29D363220BAE}" type="slidenum">
              <a:rPr lang="en-GB"/>
              <a:pPr/>
              <a:t>6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27490" y="3201027"/>
            <a:ext cx="8470375" cy="3011678"/>
          </a:xfrm>
          <a:ln/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5BD00-041D-4A48-BF11-29D363220BAE}" type="slidenum">
              <a:rPr lang="en-GB"/>
              <a:pPr/>
              <a:t>7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27490" y="3201027"/>
            <a:ext cx="8470375" cy="3011678"/>
          </a:xfrm>
          <a:ln/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585DC-6844-E347-8A6C-EEBBF104A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4787-F505-F64A-989A-B350DE044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6921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6921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9827-0D01-7347-A6F8-A37ED8283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060575"/>
            <a:ext cx="8489950" cy="38893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9CCC-2CF7-6D47-9BE0-76A217213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060575"/>
            <a:ext cx="4168775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060575"/>
            <a:ext cx="4168775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3F54-B575-FC4E-A87C-5E4977F1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060575"/>
            <a:ext cx="4168775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060575"/>
            <a:ext cx="4168775" cy="186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081463"/>
            <a:ext cx="4168775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7B96-3EFA-BD41-BA28-1DEE09E6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060575"/>
            <a:ext cx="4168775" cy="3889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060575"/>
            <a:ext cx="4168775" cy="1868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081463"/>
            <a:ext cx="4168775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838F-54C4-D045-A73A-BE616A3D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idBlue102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0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52969" y="0"/>
            <a:ext cx="41764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None/>
            </a:pPr>
            <a:r>
              <a:rPr lang="en-GB" sz="1200" b="1" kern="1200" dirty="0" smtClean="0">
                <a:solidFill>
                  <a:schemeClr val="hlink"/>
                </a:solidFill>
                <a:effectLst/>
                <a:latin typeface="Arial" charset="0"/>
                <a:ea typeface="+mn-ea"/>
                <a:cs typeface="+mn-cs"/>
              </a:rPr>
              <a:t>UCL DEPARTMENT OF SPACE AND CLIMATE PHYSICS</a:t>
            </a:r>
            <a:endParaRPr lang="en-GB" sz="1200" kern="1200" dirty="0" smtClean="0">
              <a:solidFill>
                <a:schemeClr val="hlink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buNone/>
            </a:pPr>
            <a:r>
              <a:rPr lang="en-GB" sz="1200" kern="1200" cap="all" dirty="0" err="1" smtClean="0">
                <a:solidFill>
                  <a:schemeClr val="hlink"/>
                </a:solidFill>
                <a:effectLst/>
                <a:latin typeface="Arial" charset="0"/>
                <a:ea typeface="+mn-ea"/>
                <a:cs typeface="+mn-cs"/>
              </a:rPr>
              <a:t>MULLARd</a:t>
            </a:r>
            <a:r>
              <a:rPr lang="en-GB" sz="1200" kern="1200" cap="all" dirty="0" smtClean="0">
                <a:solidFill>
                  <a:schemeClr val="hlink"/>
                </a:solidFill>
                <a:effectLst/>
                <a:latin typeface="Arial" charset="0"/>
                <a:ea typeface="+mn-ea"/>
                <a:cs typeface="+mn-cs"/>
              </a:rPr>
              <a:t> SPACE SCIENCE LABORATORY</a:t>
            </a:r>
            <a:r>
              <a:rPr lang="en-GB" sz="1200" dirty="0" smtClean="0">
                <a:effectLst/>
              </a:rPr>
              <a:t> </a:t>
            </a:r>
            <a:endParaRPr lang="en-US" sz="1200" dirty="0"/>
          </a:p>
        </p:txBody>
      </p:sp>
      <p:pic>
        <p:nvPicPr>
          <p:cNvPr id="8" name="Picture 7" descr="Solar_Orbiter_insigni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" y="0"/>
            <a:ext cx="1551737" cy="1245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84ED-D298-034F-AB8C-7938A2D95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060575"/>
            <a:ext cx="4168775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060575"/>
            <a:ext cx="4168775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F03F-FEC1-6845-8E2C-7B5F0D86F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5DFC-9141-2D49-8F68-98E00443C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FEEE-C3D2-DE4F-819E-CD89E18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219FE-BF4B-3547-A295-E1AF5CC43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263B-454A-4F40-ABCB-DD48766FD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4136-1AC8-6D4D-8D18-D7DFE04D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692150"/>
            <a:ext cx="8489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060575"/>
            <a:ext cx="84899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pitchFamily="-111" charset="0"/>
              </a:defRPr>
            </a:lvl1pPr>
          </a:lstStyle>
          <a:p>
            <a:pPr>
              <a:defRPr/>
            </a:pPr>
            <a:fld id="{512FB8A1-E36B-874E-BFF0-1AC9704E3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5" descr="MidBlue90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smtClean="0">
                <a:solidFill>
                  <a:schemeClr val="accent2"/>
                </a:solidFill>
                <a:latin typeface="Arial" pitchFamily="-111" charset="0"/>
              </a:defRPr>
            </a:lvl1pPr>
          </a:lstStyle>
          <a:p>
            <a:pPr>
              <a:defRPr/>
            </a:pPr>
            <a:r>
              <a:rPr lang="en-US" smtClean="0"/>
              <a:t>15th SPINE meeting, ONERA, Toulouse                                                        28th-29th September 2009</a:t>
            </a:r>
            <a:endParaRPr lang="en-US"/>
          </a:p>
        </p:txBody>
      </p:sp>
      <p:pic>
        <p:nvPicPr>
          <p:cNvPr id="8" name="Picture 7" descr="Solar_Orbiter_insigni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3708"/>
            <a:ext cx="638555" cy="5126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57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8715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charset="-128"/>
                <a:cs typeface="ＭＳ Ｐゴシック" charset="-128"/>
              </a:rPr>
              <a:t>Gethyn Lewis,  Chandra </a:t>
            </a:r>
            <a:r>
              <a:rPr lang="en-GB" sz="2400" dirty="0" err="1" smtClean="0">
                <a:ea typeface="ＭＳ Ｐゴシック" charset="-128"/>
                <a:cs typeface="ＭＳ Ｐゴシック" charset="-128"/>
              </a:rPr>
              <a:t>Anekallu</a:t>
            </a:r>
            <a:r>
              <a:rPr lang="en-GB" sz="240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charset="-128"/>
                <a:cs typeface="ＭＳ Ｐゴシック" charset="-128"/>
              </a:rPr>
              <a:t>&amp; Gill Watson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noFill/>
        </p:spPr>
        <p:txBody>
          <a:bodyPr anchor="ctr"/>
          <a:lstStyle/>
          <a:p>
            <a:pPr algn="ctr" eaLnBrk="1" hangingPunct="1"/>
            <a:r>
              <a:rPr lang="en-GB" dirty="0" smtClean="0">
                <a:ea typeface="ＭＳ Ｐゴシック" charset="-128"/>
                <a:cs typeface="ＭＳ Ｐゴシック" charset="-128"/>
              </a:rPr>
              <a:t>SWA-EAS Data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251520" y="1124744"/>
            <a:ext cx="6132322" cy="765797"/>
            <a:chOff x="383" y="826"/>
            <a:chExt cx="4560" cy="1236"/>
          </a:xfrm>
        </p:grpSpPr>
        <p:sp>
          <p:nvSpPr>
            <p:cNvPr id="181269" name="AutoShape 21"/>
            <p:cNvSpPr>
              <a:spLocks noChangeArrowheads="1"/>
            </p:cNvSpPr>
            <p:nvPr/>
          </p:nvSpPr>
          <p:spPr bwMode="auto">
            <a:xfrm>
              <a:off x="383" y="826"/>
              <a:ext cx="4560" cy="1236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70" name="Group 22"/>
            <p:cNvGrpSpPr>
              <a:grpSpLocks/>
            </p:cNvGrpSpPr>
            <p:nvPr/>
          </p:nvGrpSpPr>
          <p:grpSpPr bwMode="auto">
            <a:xfrm>
              <a:off x="383" y="826"/>
              <a:ext cx="4554" cy="1230"/>
              <a:chOff x="383" y="826"/>
              <a:chExt cx="4554" cy="1230"/>
            </a:xfrm>
          </p:grpSpPr>
          <p:sp>
            <p:nvSpPr>
              <p:cNvPr id="181271" name="AutoShape 23"/>
              <p:cNvSpPr>
                <a:spLocks noChangeArrowheads="1"/>
              </p:cNvSpPr>
              <p:nvPr/>
            </p:nvSpPr>
            <p:spPr bwMode="auto">
              <a:xfrm>
                <a:off x="383" y="826"/>
                <a:ext cx="4554" cy="1230"/>
              </a:xfrm>
              <a:prstGeom prst="roundRect">
                <a:avLst>
                  <a:gd name="adj" fmla="val 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272" name="Group 24"/>
              <p:cNvGrpSpPr>
                <a:grpSpLocks/>
              </p:cNvGrpSpPr>
              <p:nvPr/>
            </p:nvGrpSpPr>
            <p:grpSpPr bwMode="auto">
              <a:xfrm>
                <a:off x="383" y="826"/>
                <a:ext cx="4549" cy="1225"/>
                <a:chOff x="383" y="826"/>
                <a:chExt cx="4549" cy="1225"/>
              </a:xfrm>
            </p:grpSpPr>
            <p:sp>
              <p:nvSpPr>
                <p:cNvPr id="181273" name="AutoShape 25"/>
                <p:cNvSpPr>
                  <a:spLocks noChangeArrowheads="1"/>
                </p:cNvSpPr>
                <p:nvPr/>
              </p:nvSpPr>
              <p:spPr bwMode="auto">
                <a:xfrm>
                  <a:off x="383" y="826"/>
                  <a:ext cx="4549" cy="1225"/>
                </a:xfrm>
                <a:prstGeom prst="roundRect">
                  <a:avLst>
                    <a:gd name="adj" fmla="val 7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1274" name="Group 26"/>
                <p:cNvGrpSpPr>
                  <a:grpSpLocks/>
                </p:cNvGrpSpPr>
                <p:nvPr/>
              </p:nvGrpSpPr>
              <p:grpSpPr bwMode="auto">
                <a:xfrm>
                  <a:off x="383" y="826"/>
                  <a:ext cx="4546" cy="1221"/>
                  <a:chOff x="383" y="826"/>
                  <a:chExt cx="4546" cy="1221"/>
                </a:xfrm>
              </p:grpSpPr>
              <p:sp>
                <p:nvSpPr>
                  <p:cNvPr id="1812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83" y="826"/>
                    <a:ext cx="4546" cy="1221"/>
                  </a:xfrm>
                  <a:prstGeom prst="roundRect">
                    <a:avLst>
                      <a:gd name="adj" fmla="val 7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127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3" y="826"/>
                    <a:ext cx="4543" cy="1218"/>
                    <a:chOff x="383" y="826"/>
                    <a:chExt cx="4543" cy="1218"/>
                  </a:xfrm>
                </p:grpSpPr>
                <p:sp>
                  <p:nvSpPr>
                    <p:cNvPr id="18127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" y="826"/>
                      <a:ext cx="4543" cy="1218"/>
                    </a:xfrm>
                    <a:prstGeom prst="roundRect">
                      <a:avLst>
                        <a:gd name="adj" fmla="val 7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127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" y="826"/>
                      <a:ext cx="4541" cy="1216"/>
                      <a:chOff x="383" y="826"/>
                      <a:chExt cx="4541" cy="1216"/>
                    </a:xfrm>
                  </p:grpSpPr>
                  <p:sp>
                    <p:nvSpPr>
                      <p:cNvPr id="181279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" y="826"/>
                        <a:ext cx="4541" cy="1216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128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" y="826"/>
                        <a:ext cx="4540" cy="1215"/>
                        <a:chOff x="383" y="826"/>
                        <a:chExt cx="4540" cy="1215"/>
                      </a:xfrm>
                    </p:grpSpPr>
                    <p:sp>
                      <p:nvSpPr>
                        <p:cNvPr id="181281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28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7" name="Rectangle 26"/>
          <p:cNvSpPr/>
          <p:nvPr/>
        </p:nvSpPr>
        <p:spPr>
          <a:xfrm>
            <a:off x="251520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smtClean="0"/>
              <a:t>EAS Data Products</a:t>
            </a:r>
            <a:endParaRPr lang="en-US" sz="24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86035"/>
              </p:ext>
            </p:extLst>
          </p:nvPr>
        </p:nvGraphicFramePr>
        <p:xfrm>
          <a:off x="4572000" y="575541"/>
          <a:ext cx="4473384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6057900" imgH="8483600" progId="Word.Document.12">
                  <p:embed/>
                </p:oleObj>
              </mc:Choice>
              <mc:Fallback>
                <p:oleObj name="Document" r:id="rId4" imgW="6057900" imgH="848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575541"/>
                        <a:ext cx="4473384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79512" y="1052736"/>
            <a:ext cx="4680520" cy="539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100" dirty="0"/>
              <a:t>Full description in: </a:t>
            </a:r>
          </a:p>
          <a:p>
            <a:pPr marL="0" indent="0">
              <a:buNone/>
            </a:pPr>
            <a:r>
              <a:rPr lang="en-GB" sz="1100" dirty="0"/>
              <a:t>SWA Data Product Definition Document</a:t>
            </a:r>
          </a:p>
          <a:p>
            <a:pPr marL="0" indent="0">
              <a:buNone/>
            </a:pPr>
            <a:r>
              <a:rPr lang="en-GB" sz="1100" dirty="0"/>
              <a:t>SO-SWA-MSSL-IF-006 </a:t>
            </a:r>
          </a:p>
          <a:p>
            <a:pPr marL="0" indent="0">
              <a:buNone/>
            </a:pPr>
            <a:r>
              <a:rPr lang="en-US" sz="1000" dirty="0"/>
              <a:t>https://</a:t>
            </a:r>
            <a:r>
              <a:rPr lang="en-US" sz="1000" dirty="0" err="1"/>
              <a:t>www.mssl.ucl.ac.uk</a:t>
            </a:r>
            <a:r>
              <a:rPr lang="en-US" sz="1000" dirty="0"/>
              <a:t>/missions/</a:t>
            </a:r>
            <a:r>
              <a:rPr lang="en-US" sz="1000" dirty="0" err="1"/>
              <a:t>SolO</a:t>
            </a:r>
            <a:r>
              <a:rPr lang="en-US" sz="1000" dirty="0"/>
              <a:t>/Docs/</a:t>
            </a:r>
            <a:r>
              <a:rPr lang="en-US" sz="1000" dirty="0" err="1"/>
              <a:t>SWA_Ops_Documents</a:t>
            </a:r>
            <a:r>
              <a:rPr lang="en-US" sz="1000" dirty="0"/>
              <a:t>/</a:t>
            </a:r>
            <a:r>
              <a:rPr lang="en-US" sz="1000" dirty="0" err="1"/>
              <a:t>SWA_Higher_Level_Data</a:t>
            </a:r>
            <a:r>
              <a:rPr lang="en-US" sz="1000" dirty="0"/>
              <a:t>/</a:t>
            </a:r>
          </a:p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sz="1100" dirty="0"/>
              <a:t>All data (and PAS &amp; HIS) will be available at:</a:t>
            </a:r>
          </a:p>
          <a:p>
            <a:pPr marL="0" indent="0">
              <a:buNone/>
            </a:pPr>
            <a:r>
              <a:rPr lang="en-US" sz="1000" dirty="0"/>
              <a:t>https://</a:t>
            </a:r>
            <a:r>
              <a:rPr lang="en-US" sz="1000" dirty="0" err="1"/>
              <a:t>www.mssl.ucl.ac.uk</a:t>
            </a:r>
            <a:r>
              <a:rPr lang="en-US" sz="1000" dirty="0"/>
              <a:t>/missions/</a:t>
            </a:r>
            <a:r>
              <a:rPr lang="en-US" sz="1000" dirty="0" err="1"/>
              <a:t>SolO</a:t>
            </a:r>
            <a:r>
              <a:rPr lang="en-US" sz="1000" dirty="0"/>
              <a:t>/Data/SWA/</a:t>
            </a:r>
            <a:r>
              <a:rPr lang="en-US" sz="1000" dirty="0" err="1"/>
              <a:t>Flight_data</a:t>
            </a:r>
            <a:r>
              <a:rPr lang="en-US" sz="1000" dirty="0"/>
              <a:t>/</a:t>
            </a:r>
            <a:endParaRPr lang="en-GB" sz="1100" b="1" dirty="0"/>
          </a:p>
          <a:p>
            <a:pPr marL="0" indent="0">
              <a:buNone/>
            </a:pPr>
            <a:r>
              <a:rPr lang="en-GB" sz="1100" dirty="0"/>
              <a:t>Exact directory layout is TBD</a:t>
            </a:r>
          </a:p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sz="1000" dirty="0" err="1" smtClean="0"/>
              <a:t>NMc</a:t>
            </a:r>
            <a:r>
              <a:rPr lang="en-GB" sz="1000" dirty="0" smtClean="0"/>
              <a:t> </a:t>
            </a:r>
            <a:r>
              <a:rPr lang="en-GB" sz="1000" dirty="0"/>
              <a:t>= Full 3D velocity distribution functions (VDFs) at </a:t>
            </a:r>
          </a:p>
          <a:p>
            <a:pPr marL="0" indent="0">
              <a:buNone/>
            </a:pPr>
            <a:r>
              <a:rPr lang="en-GB" sz="1000" dirty="0"/>
              <a:t>	100 sec resolution Nominal</a:t>
            </a:r>
          </a:p>
          <a:p>
            <a:pPr marL="0" indent="0">
              <a:buNone/>
            </a:pPr>
            <a:r>
              <a:rPr lang="en-GB" sz="1000" dirty="0"/>
              <a:t>	10   sec resolution High</a:t>
            </a:r>
          </a:p>
          <a:p>
            <a:pPr marL="0" indent="0">
              <a:buNone/>
            </a:pPr>
            <a:r>
              <a:rPr lang="en-GB" sz="1000" dirty="0"/>
              <a:t>	400 sec resolution Low</a:t>
            </a:r>
          </a:p>
          <a:p>
            <a:pPr marL="0" indent="0">
              <a:buNone/>
            </a:pPr>
            <a:endParaRPr lang="en-GB" sz="1000" kern="0" dirty="0"/>
          </a:p>
          <a:p>
            <a:pPr marL="0" indent="0">
              <a:buNone/>
            </a:pPr>
            <a:r>
              <a:rPr lang="en-GB" sz="1000" kern="0" dirty="0" err="1"/>
              <a:t>TMc</a:t>
            </a:r>
            <a:r>
              <a:rPr lang="en-GB" sz="1000" kern="0" dirty="0"/>
              <a:t> = 5 minutes of full 3D VDFs at 1 sec resolution captured around passage of an interplanetary shock. Triggered by RPW.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kern="0" dirty="0"/>
              <a:t>SS = Single </a:t>
            </a:r>
            <a:r>
              <a:rPr lang="en-GB" sz="1000" kern="0" dirty="0" err="1"/>
              <a:t>Strahl</a:t>
            </a:r>
            <a:r>
              <a:rPr lang="en-GB" sz="1000" kern="0" dirty="0"/>
              <a:t>. Single energy angle-angle distribution. Part of the Low Latency packets. 100 sec resolution cadence, off set from NM by 50 sec.</a:t>
            </a: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kern="0" dirty="0" err="1"/>
              <a:t>padc</a:t>
            </a:r>
            <a:r>
              <a:rPr lang="en-GB" sz="1000" kern="0" dirty="0"/>
              <a:t> = Burst mode. 2D pitch angle distributions at 0.125 s resolution. Aligned parallel and anti parallel to the B field.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dirty="0" err="1"/>
              <a:t>Onboard</a:t>
            </a:r>
            <a:r>
              <a:rPr lang="en-GB" sz="1000" dirty="0"/>
              <a:t> Partial Moments. Calculated on board in 3 energy and 4 angular ranges at 4 second resolution</a:t>
            </a:r>
          </a:p>
          <a:p>
            <a:pPr marL="0" indent="0" fontAlgn="auto" hangingPunct="1">
              <a:buNone/>
            </a:pPr>
            <a:endParaRPr lang="en-US" sz="1000" dirty="0"/>
          </a:p>
          <a:p>
            <a:pPr marL="0" indent="0" fontAlgn="auto" hangingPunct="1">
              <a:buNone/>
            </a:pP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38263171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251520" y="1124744"/>
            <a:ext cx="6132322" cy="765797"/>
            <a:chOff x="383" y="826"/>
            <a:chExt cx="4560" cy="1236"/>
          </a:xfrm>
        </p:grpSpPr>
        <p:sp>
          <p:nvSpPr>
            <p:cNvPr id="181269" name="AutoShape 21"/>
            <p:cNvSpPr>
              <a:spLocks noChangeArrowheads="1"/>
            </p:cNvSpPr>
            <p:nvPr/>
          </p:nvSpPr>
          <p:spPr bwMode="auto">
            <a:xfrm>
              <a:off x="383" y="826"/>
              <a:ext cx="4560" cy="1236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70" name="Group 22"/>
            <p:cNvGrpSpPr>
              <a:grpSpLocks/>
            </p:cNvGrpSpPr>
            <p:nvPr/>
          </p:nvGrpSpPr>
          <p:grpSpPr bwMode="auto">
            <a:xfrm>
              <a:off x="383" y="826"/>
              <a:ext cx="4554" cy="1230"/>
              <a:chOff x="383" y="826"/>
              <a:chExt cx="4554" cy="1230"/>
            </a:xfrm>
          </p:grpSpPr>
          <p:sp>
            <p:nvSpPr>
              <p:cNvPr id="181271" name="AutoShape 23"/>
              <p:cNvSpPr>
                <a:spLocks noChangeArrowheads="1"/>
              </p:cNvSpPr>
              <p:nvPr/>
            </p:nvSpPr>
            <p:spPr bwMode="auto">
              <a:xfrm>
                <a:off x="383" y="826"/>
                <a:ext cx="4554" cy="1230"/>
              </a:xfrm>
              <a:prstGeom prst="roundRect">
                <a:avLst>
                  <a:gd name="adj" fmla="val 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272" name="Group 24"/>
              <p:cNvGrpSpPr>
                <a:grpSpLocks/>
              </p:cNvGrpSpPr>
              <p:nvPr/>
            </p:nvGrpSpPr>
            <p:grpSpPr bwMode="auto">
              <a:xfrm>
                <a:off x="383" y="826"/>
                <a:ext cx="4549" cy="1225"/>
                <a:chOff x="383" y="826"/>
                <a:chExt cx="4549" cy="1225"/>
              </a:xfrm>
            </p:grpSpPr>
            <p:sp>
              <p:nvSpPr>
                <p:cNvPr id="181273" name="AutoShape 25"/>
                <p:cNvSpPr>
                  <a:spLocks noChangeArrowheads="1"/>
                </p:cNvSpPr>
                <p:nvPr/>
              </p:nvSpPr>
              <p:spPr bwMode="auto">
                <a:xfrm>
                  <a:off x="383" y="826"/>
                  <a:ext cx="4549" cy="1225"/>
                </a:xfrm>
                <a:prstGeom prst="roundRect">
                  <a:avLst>
                    <a:gd name="adj" fmla="val 7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1274" name="Group 26"/>
                <p:cNvGrpSpPr>
                  <a:grpSpLocks/>
                </p:cNvGrpSpPr>
                <p:nvPr/>
              </p:nvGrpSpPr>
              <p:grpSpPr bwMode="auto">
                <a:xfrm>
                  <a:off x="383" y="826"/>
                  <a:ext cx="4546" cy="1221"/>
                  <a:chOff x="383" y="826"/>
                  <a:chExt cx="4546" cy="1221"/>
                </a:xfrm>
              </p:grpSpPr>
              <p:sp>
                <p:nvSpPr>
                  <p:cNvPr id="1812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83" y="826"/>
                    <a:ext cx="4546" cy="1221"/>
                  </a:xfrm>
                  <a:prstGeom prst="roundRect">
                    <a:avLst>
                      <a:gd name="adj" fmla="val 7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127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3" y="826"/>
                    <a:ext cx="4543" cy="1218"/>
                    <a:chOff x="383" y="826"/>
                    <a:chExt cx="4543" cy="1218"/>
                  </a:xfrm>
                </p:grpSpPr>
                <p:sp>
                  <p:nvSpPr>
                    <p:cNvPr id="18127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" y="826"/>
                      <a:ext cx="4543" cy="1218"/>
                    </a:xfrm>
                    <a:prstGeom prst="roundRect">
                      <a:avLst>
                        <a:gd name="adj" fmla="val 7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127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" y="826"/>
                      <a:ext cx="4541" cy="1216"/>
                      <a:chOff x="383" y="826"/>
                      <a:chExt cx="4541" cy="1216"/>
                    </a:xfrm>
                  </p:grpSpPr>
                  <p:sp>
                    <p:nvSpPr>
                      <p:cNvPr id="181279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" y="826"/>
                        <a:ext cx="4541" cy="1216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128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" y="826"/>
                        <a:ext cx="4540" cy="1215"/>
                        <a:chOff x="383" y="826"/>
                        <a:chExt cx="4540" cy="1215"/>
                      </a:xfrm>
                    </p:grpSpPr>
                    <p:sp>
                      <p:nvSpPr>
                        <p:cNvPr id="181281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28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95536" y="1268760"/>
            <a:ext cx="3384376" cy="15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/>
              <a:t>SWA_EAS2_SCET 	</a:t>
            </a:r>
            <a:r>
              <a:rPr lang="en-US" sz="800" dirty="0" smtClean="0"/>
              <a:t>= </a:t>
            </a:r>
            <a:r>
              <a:rPr lang="en-US" sz="800" dirty="0"/>
              <a:t>Array[285]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smtClean="0">
                <a:solidFill>
                  <a:srgbClr val="FF0000"/>
                </a:solidFill>
              </a:rPr>
              <a:t>SWA_EAS_ELEVATION </a:t>
            </a:r>
            <a:r>
              <a:rPr lang="en-US" sz="800" dirty="0">
                <a:solidFill>
                  <a:srgbClr val="FF0000"/>
                </a:solidFill>
              </a:rPr>
              <a:t>	</a:t>
            </a:r>
            <a:r>
              <a:rPr lang="en-US" sz="800" dirty="0" smtClean="0">
                <a:solidFill>
                  <a:srgbClr val="FF0000"/>
                </a:solidFill>
              </a:rPr>
              <a:t>= </a:t>
            </a:r>
            <a:r>
              <a:rPr lang="en-US" sz="800" dirty="0">
                <a:solidFill>
                  <a:srgbClr val="FF0000"/>
                </a:solidFill>
              </a:rPr>
              <a:t>Array[16]</a:t>
            </a:r>
            <a:endParaRPr lang="en-GB" sz="800" dirty="0">
              <a:solidFill>
                <a:srgbClr val="FF0000"/>
              </a:solidFill>
            </a:endParaRPr>
          </a:p>
          <a:p>
            <a:pPr marL="0" indent="0" fontAlgn="auto" hangingPunct="1">
              <a:buNone/>
            </a:pPr>
            <a:r>
              <a:rPr lang="en-US" sz="800" dirty="0">
                <a:solidFill>
                  <a:srgbClr val="FF0000"/>
                </a:solidFill>
              </a:rPr>
              <a:t>SWA_EAS_AZIMUTH 	</a:t>
            </a:r>
            <a:r>
              <a:rPr lang="en-US" sz="800" dirty="0" smtClean="0">
                <a:solidFill>
                  <a:srgbClr val="FF0000"/>
                </a:solidFill>
              </a:rPr>
              <a:t>= </a:t>
            </a:r>
            <a:r>
              <a:rPr lang="en-US" sz="800" dirty="0">
                <a:solidFill>
                  <a:srgbClr val="FF0000"/>
                </a:solidFill>
              </a:rPr>
              <a:t>Array[32]</a:t>
            </a:r>
            <a:endParaRPr lang="en-GB" sz="800" dirty="0">
              <a:solidFill>
                <a:srgbClr val="FF0000"/>
              </a:solidFill>
            </a:endParaRPr>
          </a:p>
          <a:p>
            <a:pPr marL="0" indent="0" fontAlgn="auto" hangingPunct="1">
              <a:buNone/>
            </a:pPr>
            <a:r>
              <a:rPr lang="en-US" sz="800" dirty="0">
                <a:solidFill>
                  <a:srgbClr val="FF0000"/>
                </a:solidFill>
              </a:rPr>
              <a:t>SWA_EAS2_ENERGY 	</a:t>
            </a:r>
            <a:r>
              <a:rPr lang="en-US" sz="800" dirty="0" smtClean="0">
                <a:solidFill>
                  <a:srgbClr val="FF0000"/>
                </a:solidFill>
              </a:rPr>
              <a:t>= </a:t>
            </a:r>
            <a:r>
              <a:rPr lang="en-US" sz="800" dirty="0">
                <a:solidFill>
                  <a:srgbClr val="FF0000"/>
                </a:solidFill>
              </a:rPr>
              <a:t>Array[64, 285]</a:t>
            </a:r>
            <a:endParaRPr lang="en-GB" sz="800" dirty="0">
              <a:solidFill>
                <a:srgbClr val="FF0000"/>
              </a:solidFill>
            </a:endParaRPr>
          </a:p>
          <a:p>
            <a:pPr marL="0" indent="0" fontAlgn="auto" hangingPunct="1">
              <a:buNone/>
            </a:pPr>
            <a:r>
              <a:rPr lang="en-US" sz="800" dirty="0"/>
              <a:t>SWA_EAS2_Data 	</a:t>
            </a:r>
            <a:r>
              <a:rPr lang="en-US" sz="800" dirty="0" smtClean="0"/>
              <a:t>= </a:t>
            </a:r>
            <a:r>
              <a:rPr lang="en-US" sz="800" dirty="0"/>
              <a:t>Array[32, 64, 16, 285]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SWA_EAS2_Mode 	</a:t>
            </a:r>
            <a:r>
              <a:rPr lang="en-US" sz="800" dirty="0" smtClean="0"/>
              <a:t>= </a:t>
            </a:r>
            <a:r>
              <a:rPr lang="en-US" sz="800" dirty="0"/>
              <a:t>Array[3, 285]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SWA_EAS2_Full3DValidity </a:t>
            </a:r>
            <a:r>
              <a:rPr lang="en-US" sz="800" dirty="0" smtClean="0"/>
              <a:t>	= </a:t>
            </a:r>
            <a:r>
              <a:rPr lang="en-US" sz="800" dirty="0"/>
              <a:t>Array[285]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smtClean="0"/>
              <a:t>SWA_EAS2_ElevationValidity 	= </a:t>
            </a:r>
            <a:r>
              <a:rPr lang="en-US" sz="800" dirty="0"/>
              <a:t>Array[285]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SWA_EAS2_DataValidity 	</a:t>
            </a:r>
            <a:r>
              <a:rPr lang="en-US" sz="800" dirty="0" smtClean="0"/>
              <a:t>= </a:t>
            </a:r>
            <a:r>
              <a:rPr lang="en-US" sz="800" dirty="0"/>
              <a:t>Array[64, 285]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QUALITY_FLAG 	</a:t>
            </a:r>
            <a:r>
              <a:rPr lang="en-US" sz="800" dirty="0" smtClean="0"/>
              <a:t>= </a:t>
            </a:r>
            <a:r>
              <a:rPr lang="en-US" sz="800" dirty="0"/>
              <a:t>Array[285] </a:t>
            </a:r>
            <a:endParaRPr lang="en-GB" sz="800" dirty="0"/>
          </a:p>
        </p:txBody>
      </p:sp>
      <p:sp>
        <p:nvSpPr>
          <p:cNvPr id="20" name="Rectangle 19"/>
          <p:cNvSpPr/>
          <p:nvPr/>
        </p:nvSpPr>
        <p:spPr>
          <a:xfrm>
            <a:off x="251520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smtClean="0"/>
              <a:t>Normal Mode &amp; Triggered Mode</a:t>
            </a:r>
            <a:endParaRPr lang="en-US" sz="2400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95536" y="980728"/>
            <a:ext cx="42484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1000" dirty="0" smtClean="0"/>
              <a:t>solo_L1_swa</a:t>
            </a:r>
            <a:r>
              <a:rPr lang="en-US" sz="1000" dirty="0"/>
              <a:t>-eas2-NM3D_20200508090000-</a:t>
            </a:r>
            <a:r>
              <a:rPr lang="en-US" sz="1000" dirty="0" smtClean="0"/>
              <a:t>20200508143820_V01.cdf</a:t>
            </a:r>
            <a:endParaRPr lang="en-GB" sz="10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79512" y="2852936"/>
            <a:ext cx="468052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GB" sz="1000" dirty="0" smtClean="0"/>
              <a:t>EAS Mode contains Energy table details. L0 -&gt; L1</a:t>
            </a:r>
          </a:p>
          <a:p>
            <a:pPr marL="0" indent="0" fontAlgn="auto" hangingPunct="1">
              <a:buNone/>
            </a:pPr>
            <a:r>
              <a:rPr lang="en-GB" sz="1000" dirty="0" smtClean="0"/>
              <a:t>Validity flags indicate if data arrived at DPU from EAS. 0 = good</a:t>
            </a:r>
          </a:p>
          <a:p>
            <a:pPr marL="0" indent="0" fontAlgn="auto" hangingPunct="1">
              <a:buNone/>
            </a:pPr>
            <a:r>
              <a:rPr lang="en-US" sz="1000" dirty="0"/>
              <a:t>Triggered Mode is the same as Normal Mode, but there’s more of it</a:t>
            </a:r>
            <a:r>
              <a:rPr lang="en-US" sz="1000" dirty="0" smtClean="0"/>
              <a:t>.</a:t>
            </a:r>
          </a:p>
          <a:p>
            <a:pPr marL="0" indent="0" fontAlgn="auto" hangingPunct="1">
              <a:buNone/>
            </a:pPr>
            <a:r>
              <a:rPr lang="en-US" sz="1000" dirty="0" smtClean="0"/>
              <a:t>TM packet also has trigger quality and potential</a:t>
            </a:r>
          </a:p>
          <a:p>
            <a:pPr marL="0" indent="0" fontAlgn="auto" hangingPunct="1">
              <a:buNone/>
            </a:pPr>
            <a:r>
              <a:rPr lang="en-US" sz="1000" dirty="0" smtClean="0"/>
              <a:t>Single </a:t>
            </a:r>
            <a:r>
              <a:rPr lang="en-US" sz="1000" dirty="0" err="1" smtClean="0"/>
              <a:t>Strahl</a:t>
            </a:r>
            <a:r>
              <a:rPr lang="en-US" sz="1000" dirty="0" smtClean="0"/>
              <a:t> has the same format but only a single energy Array</a:t>
            </a:r>
            <a:r>
              <a:rPr lang="en-US" sz="1000" dirty="0"/>
              <a:t>[</a:t>
            </a:r>
            <a:r>
              <a:rPr lang="en-US" sz="1000" dirty="0" smtClean="0"/>
              <a:t>32, 16</a:t>
            </a:r>
            <a:r>
              <a:rPr lang="en-US" sz="1000" dirty="0"/>
              <a:t>, 285</a:t>
            </a:r>
            <a:r>
              <a:rPr lang="en-US" sz="1000" dirty="0" smtClean="0"/>
              <a:t>]</a:t>
            </a:r>
          </a:p>
          <a:p>
            <a:pPr marL="0" indent="0" fontAlgn="auto" hangingPunct="1">
              <a:buNone/>
            </a:pPr>
            <a:r>
              <a:rPr lang="en-US" sz="1000" dirty="0" smtClean="0"/>
              <a:t>This is returned in the Low Latency data</a:t>
            </a:r>
            <a:endParaRPr lang="en-GB" sz="1000" dirty="0"/>
          </a:p>
          <a:p>
            <a:pPr marL="0" indent="0" fontAlgn="auto" hangingPunct="1">
              <a:buNone/>
            </a:pPr>
            <a:endParaRPr lang="en-US" sz="1000" dirty="0"/>
          </a:p>
          <a:p>
            <a:pPr marL="0" indent="0" fontAlgn="auto" hangingPunct="1">
              <a:buNone/>
            </a:pPr>
            <a:endParaRPr lang="en-GB" sz="1000" dirty="0" smtClean="0"/>
          </a:p>
        </p:txBody>
      </p:sp>
      <p:pic>
        <p:nvPicPr>
          <p:cNvPr id="7" name="Picture 6" descr="EAS2_N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89" y="1124744"/>
            <a:ext cx="4398887" cy="2749304"/>
          </a:xfrm>
          <a:prstGeom prst="rect">
            <a:avLst/>
          </a:prstGeom>
        </p:spPr>
      </p:pic>
      <p:pic>
        <p:nvPicPr>
          <p:cNvPr id="8" name="Picture 7" descr="EAS2_NM_a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40" y="4063099"/>
            <a:ext cx="4398887" cy="2749304"/>
          </a:xfrm>
          <a:prstGeom prst="rect">
            <a:avLst/>
          </a:prstGeom>
        </p:spPr>
      </p:pic>
      <p:pic>
        <p:nvPicPr>
          <p:cNvPr id="9" name="Picture 8" descr="EAS2_NM_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7" y="4063099"/>
            <a:ext cx="4398887" cy="27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98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251520" y="1124744"/>
            <a:ext cx="6132322" cy="765797"/>
            <a:chOff x="383" y="826"/>
            <a:chExt cx="4560" cy="1236"/>
          </a:xfrm>
        </p:grpSpPr>
        <p:sp>
          <p:nvSpPr>
            <p:cNvPr id="181269" name="AutoShape 21"/>
            <p:cNvSpPr>
              <a:spLocks noChangeArrowheads="1"/>
            </p:cNvSpPr>
            <p:nvPr/>
          </p:nvSpPr>
          <p:spPr bwMode="auto">
            <a:xfrm>
              <a:off x="383" y="826"/>
              <a:ext cx="4560" cy="1236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70" name="Group 22"/>
            <p:cNvGrpSpPr>
              <a:grpSpLocks/>
            </p:cNvGrpSpPr>
            <p:nvPr/>
          </p:nvGrpSpPr>
          <p:grpSpPr bwMode="auto">
            <a:xfrm>
              <a:off x="383" y="826"/>
              <a:ext cx="4554" cy="1230"/>
              <a:chOff x="383" y="826"/>
              <a:chExt cx="4554" cy="1230"/>
            </a:xfrm>
          </p:grpSpPr>
          <p:sp>
            <p:nvSpPr>
              <p:cNvPr id="181271" name="AutoShape 23"/>
              <p:cNvSpPr>
                <a:spLocks noChangeArrowheads="1"/>
              </p:cNvSpPr>
              <p:nvPr/>
            </p:nvSpPr>
            <p:spPr bwMode="auto">
              <a:xfrm>
                <a:off x="383" y="826"/>
                <a:ext cx="4554" cy="1230"/>
              </a:xfrm>
              <a:prstGeom prst="roundRect">
                <a:avLst>
                  <a:gd name="adj" fmla="val 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272" name="Group 24"/>
              <p:cNvGrpSpPr>
                <a:grpSpLocks/>
              </p:cNvGrpSpPr>
              <p:nvPr/>
            </p:nvGrpSpPr>
            <p:grpSpPr bwMode="auto">
              <a:xfrm>
                <a:off x="383" y="826"/>
                <a:ext cx="4549" cy="1225"/>
                <a:chOff x="383" y="826"/>
                <a:chExt cx="4549" cy="1225"/>
              </a:xfrm>
            </p:grpSpPr>
            <p:sp>
              <p:nvSpPr>
                <p:cNvPr id="181273" name="AutoShape 25"/>
                <p:cNvSpPr>
                  <a:spLocks noChangeArrowheads="1"/>
                </p:cNvSpPr>
                <p:nvPr/>
              </p:nvSpPr>
              <p:spPr bwMode="auto">
                <a:xfrm>
                  <a:off x="383" y="826"/>
                  <a:ext cx="4549" cy="1225"/>
                </a:xfrm>
                <a:prstGeom prst="roundRect">
                  <a:avLst>
                    <a:gd name="adj" fmla="val 7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1274" name="Group 26"/>
                <p:cNvGrpSpPr>
                  <a:grpSpLocks/>
                </p:cNvGrpSpPr>
                <p:nvPr/>
              </p:nvGrpSpPr>
              <p:grpSpPr bwMode="auto">
                <a:xfrm>
                  <a:off x="383" y="826"/>
                  <a:ext cx="4546" cy="1221"/>
                  <a:chOff x="383" y="826"/>
                  <a:chExt cx="4546" cy="1221"/>
                </a:xfrm>
              </p:grpSpPr>
              <p:sp>
                <p:nvSpPr>
                  <p:cNvPr id="1812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83" y="826"/>
                    <a:ext cx="4546" cy="1221"/>
                  </a:xfrm>
                  <a:prstGeom prst="roundRect">
                    <a:avLst>
                      <a:gd name="adj" fmla="val 7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127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3" y="826"/>
                    <a:ext cx="4543" cy="1218"/>
                    <a:chOff x="383" y="826"/>
                    <a:chExt cx="4543" cy="1218"/>
                  </a:xfrm>
                </p:grpSpPr>
                <p:sp>
                  <p:nvSpPr>
                    <p:cNvPr id="18127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" y="826"/>
                      <a:ext cx="4543" cy="1218"/>
                    </a:xfrm>
                    <a:prstGeom prst="roundRect">
                      <a:avLst>
                        <a:gd name="adj" fmla="val 7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127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" y="826"/>
                      <a:ext cx="4541" cy="1216"/>
                      <a:chOff x="383" y="826"/>
                      <a:chExt cx="4541" cy="1216"/>
                    </a:xfrm>
                  </p:grpSpPr>
                  <p:sp>
                    <p:nvSpPr>
                      <p:cNvPr id="181279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" y="826"/>
                        <a:ext cx="4541" cy="1216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128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" y="826"/>
                        <a:ext cx="4540" cy="1215"/>
                        <a:chOff x="383" y="826"/>
                        <a:chExt cx="4540" cy="1215"/>
                      </a:xfrm>
                    </p:grpSpPr>
                    <p:sp>
                      <p:nvSpPr>
                        <p:cNvPr id="181281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28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0" name="Rectangle 19"/>
          <p:cNvSpPr/>
          <p:nvPr/>
        </p:nvSpPr>
        <p:spPr>
          <a:xfrm>
            <a:off x="251520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smtClean="0"/>
              <a:t>Burst Mode</a:t>
            </a:r>
            <a:endParaRPr lang="en-US" sz="2400" dirty="0"/>
          </a:p>
        </p:txBody>
      </p:sp>
      <p:pic>
        <p:nvPicPr>
          <p:cNvPr id="2" name="Picture 1" descr="EAS_BM_spect_2020-5-11_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83" y="1368800"/>
            <a:ext cx="2708599" cy="2620320"/>
          </a:xfrm>
          <a:prstGeom prst="rect">
            <a:avLst/>
          </a:prstGeom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51520" y="2780928"/>
            <a:ext cx="324036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1000" dirty="0"/>
              <a:t>Burst Mode </a:t>
            </a:r>
            <a:r>
              <a:rPr lang="en-US" sz="1000" dirty="0" smtClean="0"/>
              <a:t>packet is </a:t>
            </a:r>
            <a:r>
              <a:rPr lang="en-US" sz="1000" dirty="0"/>
              <a:t>a combination of EAS1 &amp; EAS2.</a:t>
            </a:r>
          </a:p>
          <a:p>
            <a:pPr marL="0" indent="0" fontAlgn="auto" hangingPunct="1">
              <a:buNone/>
            </a:pPr>
            <a:endParaRPr lang="en-US" sz="1000" dirty="0" smtClean="0"/>
          </a:p>
          <a:p>
            <a:pPr marL="0" indent="0" fontAlgn="auto" hangingPunct="1">
              <a:buNone/>
            </a:pPr>
            <a:r>
              <a:rPr lang="en-US" sz="1000" dirty="0" smtClean="0"/>
              <a:t>It </a:t>
            </a:r>
            <a:r>
              <a:rPr lang="en-US" sz="1000" dirty="0"/>
              <a:t>contains a sample every 0.125 sec. 8 samples per second</a:t>
            </a:r>
            <a:r>
              <a:rPr lang="en-US" sz="1000" dirty="0" smtClean="0"/>
              <a:t>. At each sample B field is used to determine the “look direction” and then select appropriate deflector.</a:t>
            </a:r>
            <a:endParaRPr lang="en-US" sz="1000" dirty="0"/>
          </a:p>
          <a:p>
            <a:pPr marL="0" indent="0" fontAlgn="auto" hangingPunct="1">
              <a:buNone/>
            </a:pPr>
            <a:endParaRPr lang="en-GB" sz="1000" dirty="0" smtClean="0"/>
          </a:p>
          <a:p>
            <a:pPr marL="0" indent="0" fontAlgn="auto" hangingPunct="1">
              <a:buNone/>
            </a:pPr>
            <a:r>
              <a:rPr lang="en-GB" sz="1000" dirty="0" smtClean="0"/>
              <a:t>EAS Mode contains Energy table details. L0 -&gt; L1</a:t>
            </a:r>
          </a:p>
          <a:p>
            <a:pPr marL="0" indent="0" fontAlgn="auto" hangingPunct="1">
              <a:buNone/>
            </a:pPr>
            <a:endParaRPr lang="en-GB" sz="1000" dirty="0" smtClean="0"/>
          </a:p>
          <a:p>
            <a:pPr marL="0" indent="0" fontAlgn="auto" hangingPunct="1">
              <a:buNone/>
            </a:pPr>
            <a:r>
              <a:rPr lang="en-GB" sz="1000" dirty="0" smtClean="0"/>
              <a:t>Validity flags indicate if data arrived at DPU from EAS. 0 = good</a:t>
            </a:r>
          </a:p>
          <a:p>
            <a:pPr marL="0" indent="0" fontAlgn="auto" hangingPunct="1">
              <a:buNone/>
            </a:pPr>
            <a:endParaRPr lang="en-US" sz="1000" dirty="0" smtClean="0"/>
          </a:p>
          <a:p>
            <a:pPr marL="0" indent="0" fontAlgn="auto" hangingPunct="1">
              <a:buNone/>
            </a:pPr>
            <a:r>
              <a:rPr lang="en-US" sz="1000" dirty="0" smtClean="0"/>
              <a:t>Validity is ‘bit packed’ to provide info on each energy bin, parallel and antiparallel.</a:t>
            </a:r>
          </a:p>
          <a:p>
            <a:pPr marL="0" indent="0" fontAlgn="auto" hangingPunct="1">
              <a:buNone/>
            </a:pPr>
            <a:endParaRPr lang="en-US" sz="1000" dirty="0" smtClean="0"/>
          </a:p>
          <a:p>
            <a:pPr marL="0" indent="0" fontAlgn="auto" hangingPunct="1">
              <a:buNone/>
            </a:pPr>
            <a:r>
              <a:rPr lang="en-US" sz="1000" dirty="0" smtClean="0"/>
              <a:t>Mag Validity tells if the input mag data was good.</a:t>
            </a:r>
            <a:endParaRPr lang="en-US" sz="1000" dirty="0"/>
          </a:p>
          <a:p>
            <a:pPr marL="0" indent="0" fontAlgn="auto" hangingPunct="1">
              <a:buNone/>
            </a:pPr>
            <a:endParaRPr lang="en-GB" sz="1000" dirty="0" smtClean="0"/>
          </a:p>
          <a:p>
            <a:pPr marL="0" indent="0" fontAlgn="auto" hangingPunct="1">
              <a:buNone/>
            </a:pPr>
            <a:endParaRPr lang="en-GB" sz="1000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51520" y="980728"/>
            <a:ext cx="48245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1000" dirty="0" smtClean="0"/>
              <a:t>solo_L1_swa</a:t>
            </a:r>
            <a:r>
              <a:rPr lang="en-US" sz="1000" dirty="0"/>
              <a:t>-eas-2DBurstc_20200511115743-20200511131023_V01</a:t>
            </a:r>
            <a:r>
              <a:rPr lang="en-US" sz="1000" dirty="0" smtClean="0"/>
              <a:t>.cdf</a:t>
            </a:r>
            <a:endParaRPr lang="en-GB" sz="1000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51520" y="1268760"/>
            <a:ext cx="3384376" cy="139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/>
              <a:t>SWA_EAS_SCET		= Array[9597]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err="1"/>
              <a:t>SWA_EAS_BM_Data</a:t>
            </a:r>
            <a:r>
              <a:rPr lang="en-US" sz="800" dirty="0"/>
              <a:t> 	= Array[32, 64, 2, 9597]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>
                <a:solidFill>
                  <a:srgbClr val="FF0000"/>
                </a:solidFill>
              </a:rPr>
              <a:t>SWA_EAS_ENERGY 	= Array[64, 9597]</a:t>
            </a:r>
            <a:endParaRPr lang="en-GB" sz="800" dirty="0">
              <a:solidFill>
                <a:srgbClr val="FF0000"/>
              </a:solidFill>
            </a:endParaRPr>
          </a:p>
          <a:p>
            <a:pPr marL="0" indent="0" fontAlgn="auto" hangingPunct="1">
              <a:buNone/>
            </a:pPr>
            <a:r>
              <a:rPr lang="en-US" sz="800" dirty="0" err="1"/>
              <a:t>SWA_EAS_Mode</a:t>
            </a:r>
            <a:r>
              <a:rPr lang="en-US" sz="800" dirty="0"/>
              <a:t>		= Array[3, 9597]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err="1"/>
              <a:t>SWA_EAS_Validity</a:t>
            </a:r>
            <a:r>
              <a:rPr lang="en-US" sz="800" dirty="0"/>
              <a:t> 		= Array[9, 9597]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err="1"/>
              <a:t>SWA_EAS_EasUsed</a:t>
            </a:r>
            <a:r>
              <a:rPr lang="en-US" sz="800" dirty="0"/>
              <a:t> 	= Array[9597]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err="1"/>
              <a:t>SWA_EAS_ElevationUsed</a:t>
            </a:r>
            <a:r>
              <a:rPr lang="en-US" sz="800" dirty="0"/>
              <a:t>	= Array[2, 9597]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err="1"/>
              <a:t>SWA_EAS_MagDataUsed</a:t>
            </a:r>
            <a:r>
              <a:rPr lang="en-US" sz="800" dirty="0"/>
              <a:t>	= Array[3, 9597] 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 err="1">
                <a:solidFill>
                  <a:srgbClr val="FF0000"/>
                </a:solidFill>
              </a:rPr>
              <a:t>SWA_EAS_MagVal</a:t>
            </a:r>
            <a:r>
              <a:rPr lang="en-US" sz="800" dirty="0">
                <a:solidFill>
                  <a:srgbClr val="FF0000"/>
                </a:solidFill>
              </a:rPr>
              <a:t> 		= Array[9597]</a:t>
            </a:r>
            <a:endParaRPr lang="en-GB" sz="800" dirty="0">
              <a:solidFill>
                <a:srgbClr val="FF0000"/>
              </a:solidFill>
            </a:endParaRPr>
          </a:p>
        </p:txBody>
      </p:sp>
      <p:pic>
        <p:nvPicPr>
          <p:cNvPr id="6" name="Picture 5" descr="EAS_BM_spect_2020-5-11_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699126" cy="2592288"/>
          </a:xfrm>
          <a:prstGeom prst="rect">
            <a:avLst/>
          </a:prstGeom>
        </p:spPr>
      </p:pic>
      <p:pic>
        <p:nvPicPr>
          <p:cNvPr id="8" name="Picture 7" descr="EAS_BM_details_2020-5-11_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3933056"/>
            <a:ext cx="2880320" cy="2592288"/>
          </a:xfrm>
          <a:prstGeom prst="rect">
            <a:avLst/>
          </a:prstGeom>
        </p:spPr>
      </p:pic>
      <p:pic>
        <p:nvPicPr>
          <p:cNvPr id="32" name="Picture 31" descr="EAS_BM_details_2020-5-11_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83" y="3925840"/>
            <a:ext cx="28803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603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251520" y="1124744"/>
            <a:ext cx="6132322" cy="765797"/>
            <a:chOff x="383" y="826"/>
            <a:chExt cx="4560" cy="1236"/>
          </a:xfrm>
        </p:grpSpPr>
        <p:sp>
          <p:nvSpPr>
            <p:cNvPr id="181269" name="AutoShape 21"/>
            <p:cNvSpPr>
              <a:spLocks noChangeArrowheads="1"/>
            </p:cNvSpPr>
            <p:nvPr/>
          </p:nvSpPr>
          <p:spPr bwMode="auto">
            <a:xfrm>
              <a:off x="383" y="826"/>
              <a:ext cx="4560" cy="1236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70" name="Group 22"/>
            <p:cNvGrpSpPr>
              <a:grpSpLocks/>
            </p:cNvGrpSpPr>
            <p:nvPr/>
          </p:nvGrpSpPr>
          <p:grpSpPr bwMode="auto">
            <a:xfrm>
              <a:off x="383" y="826"/>
              <a:ext cx="4554" cy="1230"/>
              <a:chOff x="383" y="826"/>
              <a:chExt cx="4554" cy="1230"/>
            </a:xfrm>
          </p:grpSpPr>
          <p:sp>
            <p:nvSpPr>
              <p:cNvPr id="181271" name="AutoShape 23"/>
              <p:cNvSpPr>
                <a:spLocks noChangeArrowheads="1"/>
              </p:cNvSpPr>
              <p:nvPr/>
            </p:nvSpPr>
            <p:spPr bwMode="auto">
              <a:xfrm>
                <a:off x="383" y="826"/>
                <a:ext cx="4554" cy="1230"/>
              </a:xfrm>
              <a:prstGeom prst="roundRect">
                <a:avLst>
                  <a:gd name="adj" fmla="val 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272" name="Group 24"/>
              <p:cNvGrpSpPr>
                <a:grpSpLocks/>
              </p:cNvGrpSpPr>
              <p:nvPr/>
            </p:nvGrpSpPr>
            <p:grpSpPr bwMode="auto">
              <a:xfrm>
                <a:off x="383" y="826"/>
                <a:ext cx="4549" cy="1225"/>
                <a:chOff x="383" y="826"/>
                <a:chExt cx="4549" cy="1225"/>
              </a:xfrm>
            </p:grpSpPr>
            <p:sp>
              <p:nvSpPr>
                <p:cNvPr id="181273" name="AutoShape 25"/>
                <p:cNvSpPr>
                  <a:spLocks noChangeArrowheads="1"/>
                </p:cNvSpPr>
                <p:nvPr/>
              </p:nvSpPr>
              <p:spPr bwMode="auto">
                <a:xfrm>
                  <a:off x="383" y="826"/>
                  <a:ext cx="4549" cy="1225"/>
                </a:xfrm>
                <a:prstGeom prst="roundRect">
                  <a:avLst>
                    <a:gd name="adj" fmla="val 7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1274" name="Group 26"/>
                <p:cNvGrpSpPr>
                  <a:grpSpLocks/>
                </p:cNvGrpSpPr>
                <p:nvPr/>
              </p:nvGrpSpPr>
              <p:grpSpPr bwMode="auto">
                <a:xfrm>
                  <a:off x="383" y="826"/>
                  <a:ext cx="4546" cy="1221"/>
                  <a:chOff x="383" y="826"/>
                  <a:chExt cx="4546" cy="1221"/>
                </a:xfrm>
              </p:grpSpPr>
              <p:sp>
                <p:nvSpPr>
                  <p:cNvPr id="1812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83" y="826"/>
                    <a:ext cx="4546" cy="1221"/>
                  </a:xfrm>
                  <a:prstGeom prst="roundRect">
                    <a:avLst>
                      <a:gd name="adj" fmla="val 7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127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3" y="826"/>
                    <a:ext cx="4543" cy="1218"/>
                    <a:chOff x="383" y="826"/>
                    <a:chExt cx="4543" cy="1218"/>
                  </a:xfrm>
                </p:grpSpPr>
                <p:sp>
                  <p:nvSpPr>
                    <p:cNvPr id="18127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" y="826"/>
                      <a:ext cx="4543" cy="1218"/>
                    </a:xfrm>
                    <a:prstGeom prst="roundRect">
                      <a:avLst>
                        <a:gd name="adj" fmla="val 7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127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" y="826"/>
                      <a:ext cx="4541" cy="1216"/>
                      <a:chOff x="383" y="826"/>
                      <a:chExt cx="4541" cy="1216"/>
                    </a:xfrm>
                  </p:grpSpPr>
                  <p:sp>
                    <p:nvSpPr>
                      <p:cNvPr id="181279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" y="826"/>
                        <a:ext cx="4541" cy="1216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128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" y="826"/>
                        <a:ext cx="4540" cy="1215"/>
                        <a:chOff x="383" y="826"/>
                        <a:chExt cx="4540" cy="1215"/>
                      </a:xfrm>
                    </p:grpSpPr>
                    <p:sp>
                      <p:nvSpPr>
                        <p:cNvPr id="181281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28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987824" y="692696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1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SWA_EAS1_ONLY_LOW_ENE_N </a:t>
            </a:r>
            <a:r>
              <a:rPr lang="en-US" sz="800" dirty="0"/>
              <a:t>	= Array</a:t>
            </a:r>
            <a:r>
              <a:rPr lang="en-US" sz="800" dirty="0" smtClean="0"/>
              <a:t>[5284]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SWA_EAS1_ONLY_LOW_ENE_V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SWA_EAS1_ONLY_LOW_ENE_P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SWA_EAS1_ONLY_LOW_ENE_H 	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940152" y="692696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7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SWA_EAS2_ONLY_LOW_ENE_N </a:t>
            </a:r>
            <a:r>
              <a:rPr lang="en-US" sz="800" dirty="0"/>
              <a:t>	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SWA_EAS2_ONLY_LOW_ENE_V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SWA_EAS2_ONLY_LOW_ENE_P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SWA_EAS2_ONLY_LOW_ENE_H 	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987824" y="4437112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5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SWA_EAS1_OVERLAP_CORE_HALO_N </a:t>
            </a:r>
            <a:r>
              <a:rPr lang="en-US" sz="800" dirty="0"/>
              <a:t>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SWA_EAS1_OVERLAP_CORE_HALO_V 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SWA_EAS1_OVERLAP_CORE_HALO_P 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SWA_EAS1_OVERLAP_CORE_HALO_H 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940152" y="1628800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8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SWA_EAS2_ONLY_CORE_HALO_N </a:t>
            </a:r>
            <a:r>
              <a:rPr lang="en-US" sz="800" dirty="0"/>
              <a:t>	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SWA_EAS2_ONLY_CORE_HALO_V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SWA_EAS2_ONLY_CORE_HALO_P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SWA_EAS2_ONLY_CORE_HALO_H 	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940152" y="2564904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9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SWA_EAS2_ONLY_STRAHL_N </a:t>
            </a:r>
            <a:r>
              <a:rPr lang="en-US" sz="800" dirty="0"/>
              <a:t>	</a:t>
            </a:r>
            <a:r>
              <a:rPr lang="en-US" sz="800" dirty="0" smtClean="0"/>
              <a:t>= </a:t>
            </a:r>
            <a:r>
              <a:rPr lang="en-US" sz="800" dirty="0"/>
              <a:t>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SWA_EAS2_ONLY_STRAHL_V 	</a:t>
            </a:r>
            <a:r>
              <a:rPr lang="en-US" sz="800" dirty="0" smtClean="0"/>
              <a:t>= </a:t>
            </a:r>
            <a:r>
              <a:rPr lang="en-US" sz="800" dirty="0"/>
              <a:t>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SWA_EAS2_ONLY_STRAHL_P 	</a:t>
            </a:r>
            <a:r>
              <a:rPr lang="en-US" sz="800" dirty="0" smtClean="0"/>
              <a:t>= </a:t>
            </a:r>
            <a:r>
              <a:rPr lang="en-US" sz="800" dirty="0"/>
              <a:t>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SWA_EAS2_ONLY_STRAHL_H 	</a:t>
            </a:r>
            <a:r>
              <a:rPr lang="en-US" sz="800" dirty="0" smtClean="0"/>
              <a:t>= </a:t>
            </a:r>
            <a:r>
              <a:rPr lang="en-US" sz="800" dirty="0"/>
              <a:t>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940152" y="3501008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10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SWA_EAS2_OVERLAP_LOW_ENE_N </a:t>
            </a:r>
            <a:r>
              <a:rPr lang="en-US" sz="800" dirty="0"/>
              <a:t>	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SWA_EAS2_OVERLAP_LOW_ENE_V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SWA_EAS2_OVERLAP_LOW_ENE_P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SWA_EAS2_OVERLAP_LOW_ENE_H 	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940152" y="4437112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11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SWA_EAS2_OVERLAP_CORE_HALO_N </a:t>
            </a:r>
            <a:r>
              <a:rPr lang="en-US" sz="800" dirty="0"/>
              <a:t>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SWA_EAS2_OVERLAP_CORE_HALO_V 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SWA_EAS2_OVERLAP_CORE_HALO_P 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SWA_EAS2_OVERLAP_CORE_HALO_H 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5940152" y="5373216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12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SWA_EAS2_OVERLAP_STRAHL_N </a:t>
            </a:r>
            <a:r>
              <a:rPr lang="en-US" sz="800" dirty="0"/>
              <a:t>	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SWA_EAS2_OVERLAP_STRAHL_V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SWA_EAS2_OVERLAP_STRAHL_P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SWA_EAS2_OVERLAP_STRAHL_H 	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987824" y="1628800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2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SWA_EAS1_ONLY_CORE_HALO_N </a:t>
            </a:r>
            <a:r>
              <a:rPr lang="en-US" sz="800" dirty="0"/>
              <a:t>	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SWA_EAS1_ONLY_CORE_HALO_V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SWA_EAS1_ONLY_CORE_HALO_P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SWA_EAS1_ONLY_CORE_HALO_H 	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987824" y="2564904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3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SWA_EAS1_ONLY_STRAHL_N </a:t>
            </a:r>
            <a:r>
              <a:rPr lang="en-US" sz="800" dirty="0"/>
              <a:t>	</a:t>
            </a:r>
            <a:r>
              <a:rPr lang="en-US" sz="800" dirty="0" smtClean="0"/>
              <a:t>= </a:t>
            </a:r>
            <a:r>
              <a:rPr lang="en-US" sz="800" dirty="0"/>
              <a:t>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SWA_EAS1_ONLY_STRAHL_V 	</a:t>
            </a:r>
            <a:r>
              <a:rPr lang="en-US" sz="800" dirty="0" smtClean="0"/>
              <a:t>= </a:t>
            </a:r>
            <a:r>
              <a:rPr lang="en-US" sz="800" dirty="0"/>
              <a:t>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SWA_EAS1_ONLY_STRAHL_P 	</a:t>
            </a:r>
            <a:r>
              <a:rPr lang="en-US" sz="800" dirty="0" smtClean="0"/>
              <a:t>= </a:t>
            </a:r>
            <a:r>
              <a:rPr lang="en-US" sz="800" dirty="0"/>
              <a:t>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SWA_EAS1_ONLY_STRAHL_H 	</a:t>
            </a:r>
            <a:r>
              <a:rPr lang="en-US" sz="800" dirty="0" smtClean="0"/>
              <a:t>= </a:t>
            </a:r>
            <a:r>
              <a:rPr lang="en-US" sz="800" dirty="0"/>
              <a:t>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987824" y="3501008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4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SWA_EAS1_OVERLAP_LOW_ENE_N </a:t>
            </a:r>
            <a:r>
              <a:rPr lang="en-US" sz="800" dirty="0"/>
              <a:t>	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SWA_EAS1_OVERLAP_LOW_ENE_V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SWA_EAS1_OVERLAP_LOW_ENE_P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SWA_EAS1_OVERLAP_LOW_ENE_H 	= Array[3, 5284</a:t>
            </a:r>
            <a:r>
              <a:rPr lang="en-US" sz="800" dirty="0" smtClean="0"/>
              <a:t>]</a:t>
            </a:r>
            <a:endParaRPr lang="en-GB" sz="800" dirty="0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987824" y="5373216"/>
            <a:ext cx="3024336" cy="8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 hangingPunct="1">
              <a:buNone/>
            </a:pPr>
            <a:r>
              <a:rPr lang="en-US" sz="800" dirty="0" smtClean="0"/>
              <a:t>6</a:t>
            </a:r>
          </a:p>
          <a:p>
            <a:pPr marL="0" indent="0" fontAlgn="auto" hangingPunct="1">
              <a:buNone/>
            </a:pPr>
            <a:r>
              <a:rPr lang="en-US" sz="800" dirty="0" smtClean="0"/>
              <a:t>SWA_EAS1_OVERLAP_STRAHL_N </a:t>
            </a:r>
            <a:r>
              <a:rPr lang="en-US" sz="800" dirty="0"/>
              <a:t>	= Array</a:t>
            </a:r>
            <a:r>
              <a:rPr lang="en-US" sz="800" dirty="0" smtClean="0"/>
              <a:t>[5284</a:t>
            </a:r>
            <a:r>
              <a:rPr lang="en-US" sz="800" dirty="0"/>
              <a:t>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SWA_EAS1_OVERLAP_STRAHL_V 	= Array[3,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SWA_EAS1_OVERLAP_STRAHL_P 	= Array[6, 5284]</a:t>
            </a:r>
            <a:endParaRPr lang="en-GB" sz="800" dirty="0"/>
          </a:p>
          <a:p>
            <a:pPr marL="0" indent="0" fontAlgn="auto" hangingPunct="1">
              <a:buNone/>
            </a:pPr>
            <a:r>
              <a:rPr lang="en-US" sz="800" dirty="0"/>
              <a:t>SWA_EAS1_OVERLAP_STRAHL_H 	= Array[3, </a:t>
            </a:r>
            <a:r>
              <a:rPr lang="en-US" sz="800" dirty="0" smtClean="0"/>
              <a:t>5284</a:t>
            </a:r>
            <a:endParaRPr lang="en-GB" sz="8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79512" y="4365104"/>
            <a:ext cx="3024336" cy="2160240"/>
            <a:chOff x="179512" y="1052736"/>
            <a:chExt cx="3024336" cy="2160240"/>
          </a:xfrm>
        </p:grpSpPr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79512" y="1124744"/>
              <a:ext cx="3024336" cy="1988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fontAlgn="auto" hangingPunct="1">
                <a:buNone/>
              </a:pPr>
              <a:r>
                <a:rPr lang="en-US" sz="800" dirty="0"/>
                <a:t>SWA_EAS1_SCET 		</a:t>
              </a:r>
              <a:r>
                <a:rPr lang="en-US" sz="800" dirty="0" smtClean="0"/>
                <a:t>= </a:t>
              </a:r>
              <a:r>
                <a:rPr lang="en-US" sz="800" dirty="0"/>
                <a:t>Array</a:t>
              </a:r>
              <a:r>
                <a:rPr lang="en-US" sz="800" dirty="0" smtClean="0"/>
                <a:t>[5284</a:t>
              </a:r>
              <a:r>
                <a:rPr lang="en-US" sz="800" dirty="0"/>
                <a:t>]</a:t>
              </a:r>
              <a:endParaRPr lang="en-GB" sz="800" dirty="0"/>
            </a:p>
            <a:p>
              <a:pPr marL="0" indent="0" fontAlgn="auto" hangingPunct="1">
                <a:buNone/>
              </a:pPr>
              <a:r>
                <a:rPr lang="en-US" sz="800" dirty="0"/>
                <a:t>SWA_EAS2_SCET 		</a:t>
              </a:r>
              <a:r>
                <a:rPr lang="en-US" sz="800" dirty="0" smtClean="0"/>
                <a:t>= </a:t>
              </a:r>
              <a:r>
                <a:rPr lang="en-US" sz="800" dirty="0"/>
                <a:t>Array</a:t>
              </a:r>
              <a:r>
                <a:rPr lang="en-US" sz="800" dirty="0" smtClean="0"/>
                <a:t>[5284</a:t>
              </a:r>
              <a:r>
                <a:rPr lang="en-US" sz="800" dirty="0"/>
                <a:t>]</a:t>
              </a:r>
              <a:endParaRPr lang="en-GB" sz="800" dirty="0"/>
            </a:p>
            <a:p>
              <a:pPr marL="0" indent="0" fontAlgn="auto" hangingPunct="1">
                <a:buNone/>
              </a:pPr>
              <a:endParaRPr lang="en-US" sz="800" dirty="0" smtClean="0"/>
            </a:p>
            <a:p>
              <a:pPr marL="0" indent="0" fontAlgn="auto" hangingPunct="1">
                <a:buNone/>
              </a:pPr>
              <a:r>
                <a:rPr lang="en-US" sz="800" dirty="0" smtClean="0"/>
                <a:t>SWA_EAS1_DATAVALIDITY </a:t>
              </a:r>
              <a:r>
                <a:rPr lang="en-US" sz="800" dirty="0"/>
                <a:t>	</a:t>
              </a:r>
              <a:r>
                <a:rPr lang="en-US" sz="800" dirty="0" smtClean="0"/>
                <a:t>= </a:t>
              </a:r>
              <a:r>
                <a:rPr lang="en-US" sz="800" dirty="0"/>
                <a:t>Array</a:t>
              </a:r>
              <a:r>
                <a:rPr lang="en-US" sz="800" dirty="0" smtClean="0"/>
                <a:t>[5284</a:t>
              </a:r>
              <a:r>
                <a:rPr lang="en-US" sz="800" dirty="0"/>
                <a:t>]</a:t>
              </a:r>
              <a:endParaRPr lang="en-GB" sz="800" dirty="0"/>
            </a:p>
            <a:p>
              <a:pPr marL="0" indent="0" fontAlgn="auto" hangingPunct="1">
                <a:buNone/>
              </a:pPr>
              <a:r>
                <a:rPr lang="en-US" sz="800" dirty="0"/>
                <a:t>SWA_EAS2_DATAVALIDITY 	</a:t>
              </a:r>
              <a:r>
                <a:rPr lang="en-US" sz="800" dirty="0" smtClean="0"/>
                <a:t>= </a:t>
              </a:r>
              <a:r>
                <a:rPr lang="en-US" sz="800" dirty="0"/>
                <a:t>Array</a:t>
              </a:r>
              <a:r>
                <a:rPr lang="en-US" sz="800" dirty="0" smtClean="0"/>
                <a:t>[5284</a:t>
              </a:r>
              <a:r>
                <a:rPr lang="en-US" sz="800" dirty="0"/>
                <a:t>]</a:t>
              </a:r>
              <a:endParaRPr lang="en-GB" sz="800" dirty="0"/>
            </a:p>
            <a:p>
              <a:pPr marL="0" indent="0" fontAlgn="auto" hangingPunct="1">
                <a:buNone/>
              </a:pPr>
              <a:endParaRPr lang="en-US" sz="800" dirty="0" smtClean="0"/>
            </a:p>
            <a:p>
              <a:pPr marL="0" indent="0" fontAlgn="auto" hangingPunct="1">
                <a:buNone/>
              </a:pPr>
              <a:r>
                <a:rPr lang="en-US" sz="800" dirty="0" smtClean="0"/>
                <a:t>SWA_EAS_SUMEAS1 </a:t>
              </a:r>
              <a:r>
                <a:rPr lang="en-US" sz="800" dirty="0"/>
                <a:t>	</a:t>
              </a:r>
              <a:r>
                <a:rPr lang="en-US" sz="800" dirty="0" smtClean="0"/>
                <a:t>= </a:t>
              </a:r>
              <a:r>
                <a:rPr lang="en-US" sz="800" dirty="0"/>
                <a:t>Array</a:t>
              </a:r>
              <a:r>
                <a:rPr lang="en-US" sz="800" dirty="0" smtClean="0"/>
                <a:t>[5284</a:t>
              </a:r>
              <a:r>
                <a:rPr lang="en-US" sz="800" dirty="0"/>
                <a:t>]</a:t>
              </a:r>
              <a:endParaRPr lang="en-GB" sz="800" dirty="0"/>
            </a:p>
            <a:p>
              <a:pPr marL="0" indent="0" fontAlgn="auto" hangingPunct="1">
                <a:buNone/>
              </a:pPr>
              <a:r>
                <a:rPr lang="en-US" sz="800" dirty="0" smtClean="0"/>
                <a:t>SWA_EAS_SUMEAS2</a:t>
              </a:r>
              <a:r>
                <a:rPr lang="en-US" sz="800" dirty="0"/>
                <a:t>	</a:t>
              </a:r>
              <a:r>
                <a:rPr lang="en-US" sz="800" dirty="0" smtClean="0"/>
                <a:t>= </a:t>
              </a:r>
              <a:r>
                <a:rPr lang="en-US" sz="800" dirty="0"/>
                <a:t>Array</a:t>
              </a:r>
              <a:r>
                <a:rPr lang="en-US" sz="800" dirty="0" smtClean="0"/>
                <a:t>[5284</a:t>
              </a:r>
              <a:r>
                <a:rPr lang="en-US" sz="800" dirty="0"/>
                <a:t>]</a:t>
              </a:r>
              <a:endParaRPr lang="en-GB" sz="800" dirty="0"/>
            </a:p>
            <a:p>
              <a:pPr marL="0" indent="0" fontAlgn="auto" hangingPunct="1">
                <a:buNone/>
              </a:pPr>
              <a:endParaRPr lang="en-US" sz="800" dirty="0" smtClean="0"/>
            </a:p>
            <a:p>
              <a:pPr marL="0" indent="0" fontAlgn="auto" hangingPunct="1">
                <a:buNone/>
              </a:pPr>
              <a:r>
                <a:rPr lang="en-US" sz="800" dirty="0" smtClean="0"/>
                <a:t>SWA_EAS_SCPOTENTIAL </a:t>
              </a:r>
              <a:r>
                <a:rPr lang="en-US" sz="800" dirty="0"/>
                <a:t>	</a:t>
              </a:r>
              <a:r>
                <a:rPr lang="en-US" sz="800" dirty="0" smtClean="0"/>
                <a:t>= </a:t>
              </a:r>
              <a:r>
                <a:rPr lang="en-US" sz="800" dirty="0"/>
                <a:t>Array</a:t>
              </a:r>
              <a:r>
                <a:rPr lang="en-US" sz="800" dirty="0" smtClean="0"/>
                <a:t>[5284</a:t>
              </a:r>
              <a:r>
                <a:rPr lang="en-US" sz="800" dirty="0"/>
                <a:t>]</a:t>
              </a:r>
              <a:endParaRPr lang="en-GB" sz="800" dirty="0"/>
            </a:p>
            <a:p>
              <a:pPr marL="0" indent="0" fontAlgn="auto" hangingPunct="1">
                <a:buNone/>
              </a:pPr>
              <a:endParaRPr lang="en-US" sz="800" dirty="0" smtClean="0"/>
            </a:p>
            <a:p>
              <a:pPr marL="0" indent="0" fontAlgn="auto" hangingPunct="1">
                <a:buNone/>
              </a:pPr>
              <a:r>
                <a:rPr lang="en-US" sz="800" dirty="0" smtClean="0"/>
                <a:t>SWA_EAS1_SUMMOMS </a:t>
              </a:r>
              <a:r>
                <a:rPr lang="en-US" sz="800" dirty="0"/>
                <a:t>	</a:t>
              </a:r>
              <a:r>
                <a:rPr lang="en-US" sz="800" dirty="0" smtClean="0"/>
                <a:t>= </a:t>
              </a:r>
              <a:r>
                <a:rPr lang="en-US" sz="800" dirty="0"/>
                <a:t>Array[12, 5284]</a:t>
              </a:r>
              <a:endParaRPr lang="en-GB" sz="800" dirty="0"/>
            </a:p>
            <a:p>
              <a:pPr marL="0" indent="0" fontAlgn="auto" hangingPunct="1">
                <a:buNone/>
              </a:pPr>
              <a:r>
                <a:rPr lang="en-US" sz="800" dirty="0"/>
                <a:t>SWA_EAS2_SUMMOMS 	</a:t>
              </a:r>
              <a:r>
                <a:rPr lang="en-US" sz="800" dirty="0" smtClean="0"/>
                <a:t>= </a:t>
              </a:r>
              <a:r>
                <a:rPr lang="en-US" sz="800" dirty="0"/>
                <a:t>Array[12, 5284</a:t>
              </a:r>
              <a:r>
                <a:rPr lang="en-US" sz="800" dirty="0" smtClean="0"/>
                <a:t>]</a:t>
              </a:r>
              <a:endParaRPr lang="en-GB" sz="8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79512" y="1052736"/>
              <a:ext cx="2736304" cy="216024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51520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smtClean="0"/>
              <a:t>Moments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2987824" y="692696"/>
            <a:ext cx="5832648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87824" y="1628800"/>
            <a:ext cx="5832648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987824" y="2564904"/>
            <a:ext cx="5832648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987824" y="3501008"/>
            <a:ext cx="5832648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987824" y="4437112"/>
            <a:ext cx="5832648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987824" y="5373216"/>
            <a:ext cx="5832648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2808312" cy="29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r>
              <a:rPr lang="en-GB" sz="1000" dirty="0"/>
              <a:t>Electron ‘Partial Moments’ calculated on board at 4 second resolution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dirty="0"/>
              <a:t>Partial Moments returned:</a:t>
            </a:r>
          </a:p>
          <a:p>
            <a:pPr>
              <a:buFont typeface="Arial"/>
              <a:buChar char="•"/>
            </a:pPr>
            <a:r>
              <a:rPr lang="en-GB" sz="1000" dirty="0" smtClean="0"/>
              <a:t>Density</a:t>
            </a:r>
            <a:endParaRPr lang="en-GB" sz="1000" dirty="0"/>
          </a:p>
          <a:p>
            <a:pPr>
              <a:buFont typeface="Arial"/>
              <a:buChar char="•"/>
            </a:pPr>
            <a:r>
              <a:rPr lang="en-GB" sz="1000" dirty="0"/>
              <a:t>V</a:t>
            </a:r>
            <a:r>
              <a:rPr lang="en-GB" sz="1000" baseline="-25000" dirty="0"/>
              <a:t>X</a:t>
            </a:r>
            <a:r>
              <a:rPr lang="en-GB" sz="1000" dirty="0"/>
              <a:t>, V</a:t>
            </a:r>
            <a:r>
              <a:rPr lang="en-GB" sz="1000" baseline="-25000" dirty="0"/>
              <a:t>Y</a:t>
            </a:r>
            <a:r>
              <a:rPr lang="en-GB" sz="1000" dirty="0"/>
              <a:t>, </a:t>
            </a:r>
            <a:r>
              <a:rPr lang="en-GB" sz="1000" dirty="0" smtClean="0"/>
              <a:t>V</a:t>
            </a:r>
            <a:r>
              <a:rPr lang="en-GB" sz="1000" baseline="-25000" dirty="0" smtClean="0"/>
              <a:t>Z</a:t>
            </a:r>
            <a:endParaRPr lang="en-GB" sz="1000" dirty="0"/>
          </a:p>
          <a:p>
            <a:pPr>
              <a:buFont typeface="Arial"/>
              <a:buChar char="•"/>
            </a:pPr>
            <a:r>
              <a:rPr lang="en-GB" sz="1000" dirty="0"/>
              <a:t>P</a:t>
            </a:r>
            <a:r>
              <a:rPr lang="en-GB" sz="1000" baseline="-25000" dirty="0"/>
              <a:t>11</a:t>
            </a:r>
            <a:r>
              <a:rPr lang="en-GB" sz="1000" dirty="0"/>
              <a:t>, P</a:t>
            </a:r>
            <a:r>
              <a:rPr lang="en-GB" sz="1000" baseline="-25000" dirty="0"/>
              <a:t>12</a:t>
            </a:r>
            <a:r>
              <a:rPr lang="en-GB" sz="1000" dirty="0"/>
              <a:t>, P</a:t>
            </a:r>
            <a:r>
              <a:rPr lang="en-GB" sz="1000" baseline="-25000" dirty="0"/>
              <a:t>13</a:t>
            </a:r>
            <a:r>
              <a:rPr lang="en-GB" sz="1000" dirty="0"/>
              <a:t>,</a:t>
            </a:r>
          </a:p>
          <a:p>
            <a:pPr>
              <a:buFont typeface="Arial"/>
              <a:buChar char="•"/>
            </a:pPr>
            <a:r>
              <a:rPr lang="en-GB" sz="1000" dirty="0"/>
              <a:t>P</a:t>
            </a:r>
            <a:r>
              <a:rPr lang="en-GB" sz="1000" baseline="-25000" dirty="0"/>
              <a:t>21</a:t>
            </a:r>
            <a:r>
              <a:rPr lang="en-GB" sz="1000" dirty="0"/>
              <a:t>, P</a:t>
            </a:r>
            <a:r>
              <a:rPr lang="en-GB" sz="1000" baseline="-25000" dirty="0"/>
              <a:t>21,</a:t>
            </a:r>
          </a:p>
          <a:p>
            <a:pPr>
              <a:buFont typeface="Arial"/>
              <a:buChar char="•"/>
            </a:pPr>
            <a:r>
              <a:rPr lang="en-GB" sz="1000" dirty="0" smtClean="0"/>
              <a:t>P</a:t>
            </a:r>
            <a:r>
              <a:rPr lang="en-GB" sz="1000" baseline="-25000" dirty="0" smtClean="0"/>
              <a:t>31</a:t>
            </a:r>
            <a:endParaRPr lang="en-GB" sz="1000" dirty="0"/>
          </a:p>
          <a:p>
            <a:pPr>
              <a:buFont typeface="Arial"/>
              <a:buChar char="•"/>
            </a:pPr>
            <a:r>
              <a:rPr lang="en-GB" sz="1000" dirty="0"/>
              <a:t>H</a:t>
            </a:r>
            <a:r>
              <a:rPr lang="en-GB" sz="1000" baseline="-25000" dirty="0"/>
              <a:t>X</a:t>
            </a:r>
            <a:r>
              <a:rPr lang="en-GB" sz="1000" dirty="0"/>
              <a:t>, H</a:t>
            </a:r>
            <a:r>
              <a:rPr lang="en-GB" sz="1000" baseline="-25000" dirty="0"/>
              <a:t>2</a:t>
            </a:r>
            <a:r>
              <a:rPr lang="en-GB" sz="1000" dirty="0"/>
              <a:t>, H</a:t>
            </a:r>
            <a:r>
              <a:rPr lang="en-GB" sz="1000" baseline="-25000" dirty="0"/>
              <a:t>3</a:t>
            </a:r>
            <a:endParaRPr lang="en-GB" sz="1000" dirty="0"/>
          </a:p>
          <a:p>
            <a:pPr>
              <a:buFont typeface="Arial"/>
              <a:buChar char="•"/>
            </a:pPr>
            <a:endParaRPr lang="en-GB" sz="1000" dirty="0"/>
          </a:p>
          <a:p>
            <a:pPr marL="0" indent="0">
              <a:buNone/>
            </a:pPr>
            <a:r>
              <a:rPr lang="en-GB" sz="1000" dirty="0"/>
              <a:t>In 3 energy ranges: Low; Core; </a:t>
            </a:r>
            <a:r>
              <a:rPr lang="en-GB" sz="1000" dirty="0" err="1" smtClean="0"/>
              <a:t>Strahl</a:t>
            </a:r>
            <a:endParaRPr lang="en-GB" sz="10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4 </a:t>
            </a:r>
            <a:r>
              <a:rPr lang="en-GB" sz="1000" dirty="0"/>
              <a:t>angular ranges: EAS1; EAS2; ‘Overlap</a:t>
            </a:r>
            <a:r>
              <a:rPr lang="en-GB" sz="1000" dirty="0" smtClean="0"/>
              <a:t>’</a:t>
            </a:r>
            <a:endParaRPr lang="en-GB" sz="10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Also </a:t>
            </a:r>
            <a:r>
              <a:rPr lang="en-GB" sz="1000" dirty="0"/>
              <a:t>returned: SC Potential</a:t>
            </a:r>
          </a:p>
        </p:txBody>
      </p:sp>
    </p:spTree>
    <p:extLst>
      <p:ext uri="{BB962C8B-B14F-4D97-AF65-F5344CB8AC3E}">
        <p14:creationId xmlns:p14="http://schemas.microsoft.com/office/powerpoint/2010/main" val="1410408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251520" y="1124744"/>
            <a:ext cx="6132322" cy="765797"/>
            <a:chOff x="383" y="826"/>
            <a:chExt cx="4560" cy="1236"/>
          </a:xfrm>
        </p:grpSpPr>
        <p:sp>
          <p:nvSpPr>
            <p:cNvPr id="181269" name="AutoShape 21"/>
            <p:cNvSpPr>
              <a:spLocks noChangeArrowheads="1"/>
            </p:cNvSpPr>
            <p:nvPr/>
          </p:nvSpPr>
          <p:spPr bwMode="auto">
            <a:xfrm>
              <a:off x="383" y="826"/>
              <a:ext cx="4560" cy="1236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70" name="Group 22"/>
            <p:cNvGrpSpPr>
              <a:grpSpLocks/>
            </p:cNvGrpSpPr>
            <p:nvPr/>
          </p:nvGrpSpPr>
          <p:grpSpPr bwMode="auto">
            <a:xfrm>
              <a:off x="383" y="826"/>
              <a:ext cx="4554" cy="1230"/>
              <a:chOff x="383" y="826"/>
              <a:chExt cx="4554" cy="1230"/>
            </a:xfrm>
          </p:grpSpPr>
          <p:sp>
            <p:nvSpPr>
              <p:cNvPr id="181271" name="AutoShape 23"/>
              <p:cNvSpPr>
                <a:spLocks noChangeArrowheads="1"/>
              </p:cNvSpPr>
              <p:nvPr/>
            </p:nvSpPr>
            <p:spPr bwMode="auto">
              <a:xfrm>
                <a:off x="383" y="826"/>
                <a:ext cx="4554" cy="1230"/>
              </a:xfrm>
              <a:prstGeom prst="roundRect">
                <a:avLst>
                  <a:gd name="adj" fmla="val 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272" name="Group 24"/>
              <p:cNvGrpSpPr>
                <a:grpSpLocks/>
              </p:cNvGrpSpPr>
              <p:nvPr/>
            </p:nvGrpSpPr>
            <p:grpSpPr bwMode="auto">
              <a:xfrm>
                <a:off x="383" y="826"/>
                <a:ext cx="4549" cy="1225"/>
                <a:chOff x="383" y="826"/>
                <a:chExt cx="4549" cy="1225"/>
              </a:xfrm>
            </p:grpSpPr>
            <p:sp>
              <p:nvSpPr>
                <p:cNvPr id="181273" name="AutoShape 25"/>
                <p:cNvSpPr>
                  <a:spLocks noChangeArrowheads="1"/>
                </p:cNvSpPr>
                <p:nvPr/>
              </p:nvSpPr>
              <p:spPr bwMode="auto">
                <a:xfrm>
                  <a:off x="383" y="826"/>
                  <a:ext cx="4549" cy="1225"/>
                </a:xfrm>
                <a:prstGeom prst="roundRect">
                  <a:avLst>
                    <a:gd name="adj" fmla="val 7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1274" name="Group 26"/>
                <p:cNvGrpSpPr>
                  <a:grpSpLocks/>
                </p:cNvGrpSpPr>
                <p:nvPr/>
              </p:nvGrpSpPr>
              <p:grpSpPr bwMode="auto">
                <a:xfrm>
                  <a:off x="383" y="826"/>
                  <a:ext cx="4546" cy="1221"/>
                  <a:chOff x="383" y="826"/>
                  <a:chExt cx="4546" cy="1221"/>
                </a:xfrm>
              </p:grpSpPr>
              <p:sp>
                <p:nvSpPr>
                  <p:cNvPr id="1812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83" y="826"/>
                    <a:ext cx="4546" cy="1221"/>
                  </a:xfrm>
                  <a:prstGeom prst="roundRect">
                    <a:avLst>
                      <a:gd name="adj" fmla="val 7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127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3" y="826"/>
                    <a:ext cx="4543" cy="1218"/>
                    <a:chOff x="383" y="826"/>
                    <a:chExt cx="4543" cy="1218"/>
                  </a:xfrm>
                </p:grpSpPr>
                <p:sp>
                  <p:nvSpPr>
                    <p:cNvPr id="18127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" y="826"/>
                      <a:ext cx="4543" cy="1218"/>
                    </a:xfrm>
                    <a:prstGeom prst="roundRect">
                      <a:avLst>
                        <a:gd name="adj" fmla="val 7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127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" y="826"/>
                      <a:ext cx="4541" cy="1216"/>
                      <a:chOff x="383" y="826"/>
                      <a:chExt cx="4541" cy="1216"/>
                    </a:xfrm>
                  </p:grpSpPr>
                  <p:sp>
                    <p:nvSpPr>
                      <p:cNvPr id="181279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" y="826"/>
                        <a:ext cx="4541" cy="1216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128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" y="826"/>
                        <a:ext cx="4540" cy="1215"/>
                        <a:chOff x="383" y="826"/>
                        <a:chExt cx="4540" cy="1215"/>
                      </a:xfrm>
                    </p:grpSpPr>
                    <p:sp>
                      <p:nvSpPr>
                        <p:cNvPr id="181281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28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0" name="Rectangle 19"/>
          <p:cNvSpPr/>
          <p:nvPr/>
        </p:nvSpPr>
        <p:spPr>
          <a:xfrm>
            <a:off x="251520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smtClean="0"/>
              <a:t>Moments</a:t>
            </a:r>
            <a:endParaRPr lang="en-US" sz="2400" dirty="0"/>
          </a:p>
        </p:txBody>
      </p:sp>
      <p:pic>
        <p:nvPicPr>
          <p:cNvPr id="4" name="Picture 3" descr="EAS1_N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83" y="548680"/>
            <a:ext cx="3984717" cy="2179653"/>
          </a:xfrm>
          <a:prstGeom prst="rect">
            <a:avLst/>
          </a:prstGeom>
        </p:spPr>
      </p:pic>
      <p:pic>
        <p:nvPicPr>
          <p:cNvPr id="5" name="Picture 4" descr="EAS2_N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987449" cy="2181147"/>
          </a:xfrm>
          <a:prstGeom prst="rect">
            <a:avLst/>
          </a:prstGeom>
        </p:spPr>
      </p:pic>
      <p:pic>
        <p:nvPicPr>
          <p:cNvPr id="6" name="Picture 5" descr="EAS_momen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6" y="4869160"/>
            <a:ext cx="3554306" cy="1944216"/>
          </a:xfrm>
          <a:prstGeom prst="rect">
            <a:avLst/>
          </a:prstGeom>
        </p:spPr>
      </p:pic>
      <p:pic>
        <p:nvPicPr>
          <p:cNvPr id="7" name="Picture 6" descr="EAS_moms_detail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13784"/>
            <a:ext cx="3110746" cy="1944216"/>
          </a:xfrm>
          <a:prstGeom prst="rect">
            <a:avLst/>
          </a:prstGeom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2520280" cy="544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r>
              <a:rPr lang="en-GB" sz="1000" dirty="0"/>
              <a:t>Electron ‘Partial Moments’ calculated on board at 4 second resolution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dirty="0"/>
              <a:t>Partial Moments returned:</a:t>
            </a:r>
          </a:p>
          <a:p>
            <a:pPr>
              <a:buFont typeface="Arial"/>
              <a:buChar char="•"/>
            </a:pPr>
            <a:r>
              <a:rPr lang="en-GB" sz="1000" dirty="0" smtClean="0"/>
              <a:t>Density</a:t>
            </a:r>
            <a:endParaRPr lang="en-GB" sz="1000" dirty="0"/>
          </a:p>
          <a:p>
            <a:pPr>
              <a:buFont typeface="Arial"/>
              <a:buChar char="•"/>
            </a:pPr>
            <a:r>
              <a:rPr lang="en-GB" sz="1000" dirty="0"/>
              <a:t>V</a:t>
            </a:r>
            <a:r>
              <a:rPr lang="en-GB" sz="1000" baseline="-25000" dirty="0"/>
              <a:t>X</a:t>
            </a:r>
            <a:r>
              <a:rPr lang="en-GB" sz="1000" dirty="0"/>
              <a:t>, V</a:t>
            </a:r>
            <a:r>
              <a:rPr lang="en-GB" sz="1000" baseline="-25000" dirty="0"/>
              <a:t>Y</a:t>
            </a:r>
            <a:r>
              <a:rPr lang="en-GB" sz="1000" dirty="0"/>
              <a:t>, </a:t>
            </a:r>
            <a:r>
              <a:rPr lang="en-GB" sz="1000" dirty="0" smtClean="0"/>
              <a:t>V</a:t>
            </a:r>
            <a:r>
              <a:rPr lang="en-GB" sz="1000" baseline="-25000" dirty="0" smtClean="0"/>
              <a:t>Z</a:t>
            </a:r>
            <a:endParaRPr lang="en-GB" sz="1000" dirty="0"/>
          </a:p>
          <a:p>
            <a:pPr>
              <a:buFont typeface="Arial"/>
              <a:buChar char="•"/>
            </a:pPr>
            <a:r>
              <a:rPr lang="en-GB" sz="1000" dirty="0"/>
              <a:t>P</a:t>
            </a:r>
            <a:r>
              <a:rPr lang="en-GB" sz="1000" baseline="-25000" dirty="0"/>
              <a:t>11</a:t>
            </a:r>
            <a:r>
              <a:rPr lang="en-GB" sz="1000" dirty="0"/>
              <a:t>, P</a:t>
            </a:r>
            <a:r>
              <a:rPr lang="en-GB" sz="1000" baseline="-25000" dirty="0"/>
              <a:t>12</a:t>
            </a:r>
            <a:r>
              <a:rPr lang="en-GB" sz="1000" dirty="0"/>
              <a:t>, P</a:t>
            </a:r>
            <a:r>
              <a:rPr lang="en-GB" sz="1000" baseline="-25000" dirty="0"/>
              <a:t>13</a:t>
            </a:r>
            <a:r>
              <a:rPr lang="en-GB" sz="1000" dirty="0"/>
              <a:t>,</a:t>
            </a:r>
          </a:p>
          <a:p>
            <a:pPr>
              <a:buFont typeface="Arial"/>
              <a:buChar char="•"/>
            </a:pPr>
            <a:r>
              <a:rPr lang="en-GB" sz="1000" dirty="0"/>
              <a:t>P</a:t>
            </a:r>
            <a:r>
              <a:rPr lang="en-GB" sz="1000" baseline="-25000" dirty="0"/>
              <a:t>21</a:t>
            </a:r>
            <a:r>
              <a:rPr lang="en-GB" sz="1000" dirty="0"/>
              <a:t>, P</a:t>
            </a:r>
            <a:r>
              <a:rPr lang="en-GB" sz="1000" baseline="-25000" dirty="0"/>
              <a:t>21,</a:t>
            </a:r>
          </a:p>
          <a:p>
            <a:pPr>
              <a:buFont typeface="Arial"/>
              <a:buChar char="•"/>
            </a:pPr>
            <a:r>
              <a:rPr lang="en-GB" sz="1000" dirty="0" smtClean="0"/>
              <a:t>P</a:t>
            </a:r>
            <a:r>
              <a:rPr lang="en-GB" sz="1000" baseline="-25000" dirty="0" smtClean="0"/>
              <a:t>31</a:t>
            </a:r>
            <a:endParaRPr lang="en-GB" sz="1000" dirty="0"/>
          </a:p>
          <a:p>
            <a:pPr>
              <a:buFont typeface="Arial"/>
              <a:buChar char="•"/>
            </a:pPr>
            <a:r>
              <a:rPr lang="en-GB" sz="1000" dirty="0"/>
              <a:t>H</a:t>
            </a:r>
            <a:r>
              <a:rPr lang="en-GB" sz="1000" baseline="-25000" dirty="0"/>
              <a:t>X</a:t>
            </a:r>
            <a:r>
              <a:rPr lang="en-GB" sz="1000" dirty="0"/>
              <a:t>, H</a:t>
            </a:r>
            <a:r>
              <a:rPr lang="en-GB" sz="1000" baseline="-25000" dirty="0"/>
              <a:t>2</a:t>
            </a:r>
            <a:r>
              <a:rPr lang="en-GB" sz="1000" dirty="0"/>
              <a:t>, H</a:t>
            </a:r>
            <a:r>
              <a:rPr lang="en-GB" sz="1000" baseline="-25000" dirty="0"/>
              <a:t>3</a:t>
            </a:r>
            <a:endParaRPr lang="en-GB" sz="1000" dirty="0"/>
          </a:p>
          <a:p>
            <a:pPr>
              <a:buFont typeface="Arial"/>
              <a:buChar char="•"/>
            </a:pPr>
            <a:endParaRPr lang="en-GB" sz="1000" dirty="0"/>
          </a:p>
          <a:p>
            <a:pPr marL="0" indent="0">
              <a:buNone/>
            </a:pPr>
            <a:r>
              <a:rPr lang="en-GB" sz="1000" dirty="0"/>
              <a:t>In 3 energy ranges: Low; Core; </a:t>
            </a:r>
            <a:r>
              <a:rPr lang="en-GB" sz="1000" dirty="0" err="1" smtClean="0"/>
              <a:t>Strahl</a:t>
            </a:r>
            <a:endParaRPr lang="en-GB" sz="10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4 </a:t>
            </a:r>
            <a:r>
              <a:rPr lang="en-GB" sz="1000" dirty="0"/>
              <a:t>angular ranges: EAS1; EAS2; ‘Overlap</a:t>
            </a:r>
            <a:r>
              <a:rPr lang="en-GB" sz="1000" dirty="0" smtClean="0"/>
              <a:t>’</a:t>
            </a:r>
            <a:endParaRPr lang="en-GB" sz="10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Also </a:t>
            </a:r>
            <a:r>
              <a:rPr lang="en-GB" sz="1000" dirty="0"/>
              <a:t>returned: SC </a:t>
            </a:r>
            <a:r>
              <a:rPr lang="en-GB" sz="1000" dirty="0" smtClean="0"/>
              <a:t>Potential</a:t>
            </a:r>
          </a:p>
          <a:p>
            <a:pPr marL="0" indent="0">
              <a:buNone/>
            </a:pPr>
            <a:r>
              <a:rPr lang="en-US" sz="1000" dirty="0"/>
              <a:t>solo_L1_swa-eas-OnbPartMoms_20200511082732-20200511143744_V01.cdf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dirty="0"/>
              <a:t>Energy boundaries are determined by bin number in the ‘Science Table’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Could </a:t>
            </a:r>
            <a:r>
              <a:rPr lang="en-GB" sz="1000" dirty="0"/>
              <a:t>change depending on the Energy table used. </a:t>
            </a:r>
          </a:p>
          <a:p>
            <a:pPr marL="0" indent="0">
              <a:buNone/>
            </a:pPr>
            <a:r>
              <a:rPr lang="en-GB" sz="1000" dirty="0"/>
              <a:t>Currently: </a:t>
            </a:r>
          </a:p>
          <a:p>
            <a:pPr marL="0" indent="0">
              <a:buNone/>
            </a:pPr>
            <a:r>
              <a:rPr lang="en-GB" sz="1000" dirty="0"/>
              <a:t>    Low = 0.50 </a:t>
            </a:r>
            <a:r>
              <a:rPr lang="en-GB" sz="1000" dirty="0" err="1"/>
              <a:t>eV</a:t>
            </a:r>
            <a:r>
              <a:rPr lang="en-GB" sz="1000" dirty="0"/>
              <a:t> </a:t>
            </a:r>
            <a:r>
              <a:rPr lang="mr-IN" sz="1000" dirty="0"/>
              <a:t>–</a:t>
            </a:r>
            <a:r>
              <a:rPr lang="en-GB" sz="1000" dirty="0"/>
              <a:t> 6.15 </a:t>
            </a:r>
            <a:r>
              <a:rPr lang="en-GB" sz="1000" dirty="0" err="1"/>
              <a:t>eV</a:t>
            </a:r>
            <a:endParaRPr lang="en-GB" sz="1000" dirty="0"/>
          </a:p>
          <a:p>
            <a:pPr marL="0" indent="0">
              <a:buNone/>
            </a:pPr>
            <a:r>
              <a:rPr lang="en-GB" sz="1000" dirty="0"/>
              <a:t>    Core = 7.00 </a:t>
            </a:r>
            <a:r>
              <a:rPr lang="en-GB" sz="1000" dirty="0" err="1"/>
              <a:t>eV</a:t>
            </a:r>
            <a:r>
              <a:rPr lang="en-GB" sz="1000" dirty="0"/>
              <a:t> </a:t>
            </a:r>
            <a:r>
              <a:rPr lang="mr-IN" sz="1000" dirty="0"/>
              <a:t>–</a:t>
            </a:r>
            <a:r>
              <a:rPr lang="en-GB" sz="1000" dirty="0"/>
              <a:t> 29.00 </a:t>
            </a:r>
            <a:r>
              <a:rPr lang="en-GB" sz="1000" dirty="0" err="1"/>
              <a:t>eV</a:t>
            </a:r>
            <a:endParaRPr lang="en-GB" sz="1000" dirty="0"/>
          </a:p>
          <a:p>
            <a:pPr marL="0" indent="0">
              <a:buNone/>
            </a:pPr>
            <a:r>
              <a:rPr lang="en-GB" sz="1000" dirty="0"/>
              <a:t>    </a:t>
            </a:r>
            <a:r>
              <a:rPr lang="en-GB" sz="1000" dirty="0" err="1"/>
              <a:t>Strahl</a:t>
            </a:r>
            <a:r>
              <a:rPr lang="en-GB" sz="1000" dirty="0"/>
              <a:t> = 32 </a:t>
            </a:r>
            <a:r>
              <a:rPr lang="en-GB" sz="1000" dirty="0" err="1"/>
              <a:t>eV</a:t>
            </a:r>
            <a:r>
              <a:rPr lang="en-GB" sz="1000" dirty="0"/>
              <a:t> </a:t>
            </a:r>
            <a:r>
              <a:rPr lang="mr-IN" sz="1000" dirty="0"/>
              <a:t>–</a:t>
            </a:r>
            <a:r>
              <a:rPr lang="en-GB" sz="1000" dirty="0"/>
              <a:t> 5 </a:t>
            </a:r>
            <a:r>
              <a:rPr lang="en-GB" sz="1000" dirty="0" err="1"/>
              <a:t>keV</a:t>
            </a:r>
            <a:endParaRPr lang="en-GB" sz="1000" dirty="0"/>
          </a:p>
          <a:p>
            <a:pPr marL="0" indent="0">
              <a:buNone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66089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251520" y="1124744"/>
            <a:ext cx="6132322" cy="765797"/>
            <a:chOff x="383" y="826"/>
            <a:chExt cx="4560" cy="1236"/>
          </a:xfrm>
        </p:grpSpPr>
        <p:sp>
          <p:nvSpPr>
            <p:cNvPr id="181269" name="AutoShape 21"/>
            <p:cNvSpPr>
              <a:spLocks noChangeArrowheads="1"/>
            </p:cNvSpPr>
            <p:nvPr/>
          </p:nvSpPr>
          <p:spPr bwMode="auto">
            <a:xfrm>
              <a:off x="383" y="826"/>
              <a:ext cx="4560" cy="1236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70" name="Group 22"/>
            <p:cNvGrpSpPr>
              <a:grpSpLocks/>
            </p:cNvGrpSpPr>
            <p:nvPr/>
          </p:nvGrpSpPr>
          <p:grpSpPr bwMode="auto">
            <a:xfrm>
              <a:off x="383" y="826"/>
              <a:ext cx="4554" cy="1230"/>
              <a:chOff x="383" y="826"/>
              <a:chExt cx="4554" cy="1230"/>
            </a:xfrm>
          </p:grpSpPr>
          <p:sp>
            <p:nvSpPr>
              <p:cNvPr id="181271" name="AutoShape 23"/>
              <p:cNvSpPr>
                <a:spLocks noChangeArrowheads="1"/>
              </p:cNvSpPr>
              <p:nvPr/>
            </p:nvSpPr>
            <p:spPr bwMode="auto">
              <a:xfrm>
                <a:off x="383" y="826"/>
                <a:ext cx="4554" cy="1230"/>
              </a:xfrm>
              <a:prstGeom prst="roundRect">
                <a:avLst>
                  <a:gd name="adj" fmla="val 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272" name="Group 24"/>
              <p:cNvGrpSpPr>
                <a:grpSpLocks/>
              </p:cNvGrpSpPr>
              <p:nvPr/>
            </p:nvGrpSpPr>
            <p:grpSpPr bwMode="auto">
              <a:xfrm>
                <a:off x="383" y="826"/>
                <a:ext cx="4549" cy="1225"/>
                <a:chOff x="383" y="826"/>
                <a:chExt cx="4549" cy="1225"/>
              </a:xfrm>
            </p:grpSpPr>
            <p:sp>
              <p:nvSpPr>
                <p:cNvPr id="181273" name="AutoShape 25"/>
                <p:cNvSpPr>
                  <a:spLocks noChangeArrowheads="1"/>
                </p:cNvSpPr>
                <p:nvPr/>
              </p:nvSpPr>
              <p:spPr bwMode="auto">
                <a:xfrm>
                  <a:off x="383" y="826"/>
                  <a:ext cx="4549" cy="1225"/>
                </a:xfrm>
                <a:prstGeom prst="roundRect">
                  <a:avLst>
                    <a:gd name="adj" fmla="val 7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1274" name="Group 26"/>
                <p:cNvGrpSpPr>
                  <a:grpSpLocks/>
                </p:cNvGrpSpPr>
                <p:nvPr/>
              </p:nvGrpSpPr>
              <p:grpSpPr bwMode="auto">
                <a:xfrm>
                  <a:off x="383" y="826"/>
                  <a:ext cx="4546" cy="1221"/>
                  <a:chOff x="383" y="826"/>
                  <a:chExt cx="4546" cy="1221"/>
                </a:xfrm>
              </p:grpSpPr>
              <p:sp>
                <p:nvSpPr>
                  <p:cNvPr id="18127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83" y="826"/>
                    <a:ext cx="4546" cy="1221"/>
                  </a:xfrm>
                  <a:prstGeom prst="roundRect">
                    <a:avLst>
                      <a:gd name="adj" fmla="val 7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127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3" y="826"/>
                    <a:ext cx="4543" cy="1218"/>
                    <a:chOff x="383" y="826"/>
                    <a:chExt cx="4543" cy="1218"/>
                  </a:xfrm>
                </p:grpSpPr>
                <p:sp>
                  <p:nvSpPr>
                    <p:cNvPr id="18127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" y="826"/>
                      <a:ext cx="4543" cy="1218"/>
                    </a:xfrm>
                    <a:prstGeom prst="roundRect">
                      <a:avLst>
                        <a:gd name="adj" fmla="val 7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127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" y="826"/>
                      <a:ext cx="4541" cy="1216"/>
                      <a:chOff x="383" y="826"/>
                      <a:chExt cx="4541" cy="1216"/>
                    </a:xfrm>
                  </p:grpSpPr>
                  <p:sp>
                    <p:nvSpPr>
                      <p:cNvPr id="181279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" y="826"/>
                        <a:ext cx="4541" cy="1216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128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" y="826"/>
                        <a:ext cx="4540" cy="1215"/>
                        <a:chOff x="383" y="826"/>
                        <a:chExt cx="4540" cy="1215"/>
                      </a:xfrm>
                    </p:grpSpPr>
                    <p:sp>
                      <p:nvSpPr>
                        <p:cNvPr id="181281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28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" y="826"/>
                          <a:ext cx="4540" cy="1215"/>
                        </a:xfrm>
                        <a:prstGeom prst="roundRect">
                          <a:avLst>
                            <a:gd name="adj" fmla="val 7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79512" y="1124744"/>
            <a:ext cx="410445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r>
              <a:rPr lang="en-US" sz="1000" dirty="0" err="1" smtClean="0"/>
              <a:t>HouseKeeping</a:t>
            </a:r>
            <a:r>
              <a:rPr lang="en-US" sz="1000" dirty="0" smtClean="0"/>
              <a:t>: Reports all temperatures and voltages for instrument safety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SPICE: All ephemeris data using SOC supplied kernels. Must be used with SPICE toolkit.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EAS Gain tests: Sweep MCP &amp; Thresholds to monitor instrument performance.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Mag &amp; RPW data available via the ISWG data sharing agreement from the SO archive (SOAR)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This is available before the 3 month data delivery but cannot be used for any publications. It is intended for</a:t>
            </a:r>
          </a:p>
          <a:p>
            <a:pPr marL="0" indent="0">
              <a:buNone/>
            </a:pPr>
            <a:r>
              <a:rPr lang="en-US" sz="1000" dirty="0"/>
              <a:t>c</a:t>
            </a:r>
            <a:r>
              <a:rPr lang="en-US" sz="1000" dirty="0" smtClean="0"/>
              <a:t>alibration purposes.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251520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err="1" smtClean="0"/>
              <a:t>Ancilliary</a:t>
            </a:r>
            <a:r>
              <a:rPr lang="en-GB" sz="2400" dirty="0" smtClean="0"/>
              <a:t> Data</a:t>
            </a:r>
            <a:endParaRPr lang="en-US" sz="2400" dirty="0"/>
          </a:p>
        </p:txBody>
      </p:sp>
      <p:pic>
        <p:nvPicPr>
          <p:cNvPr id="2" name="Picture 1" descr="Plot_XY_2020 AUG 27 05:00: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995936" cy="2830455"/>
          </a:xfrm>
          <a:prstGeom prst="rect">
            <a:avLst/>
          </a:prstGeom>
        </p:spPr>
      </p:pic>
      <p:pic>
        <p:nvPicPr>
          <p:cNvPr id="3" name="Picture 2" descr="EAS2_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4032448" cy="3347864"/>
          </a:xfrm>
          <a:prstGeom prst="rect">
            <a:avLst/>
          </a:prstGeom>
        </p:spPr>
      </p:pic>
      <p:pic>
        <p:nvPicPr>
          <p:cNvPr id="5" name="Picture 4" descr="GainTest_EAS2_p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2621474" cy="1638421"/>
          </a:xfrm>
          <a:prstGeom prst="rect">
            <a:avLst/>
          </a:prstGeom>
        </p:spPr>
      </p:pic>
      <p:pic>
        <p:nvPicPr>
          <p:cNvPr id="6" name="Picture 5" descr="GainTest_EAS2_p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85184"/>
            <a:ext cx="2602469" cy="16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4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26968</TotalTime>
  <Words>656</Words>
  <Application>Microsoft Macintosh PowerPoint</Application>
  <PresentationFormat>On-screen Show (4:3)</PresentationFormat>
  <Paragraphs>198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Document</vt:lpstr>
      <vt:lpstr>SWA-EAS Data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Mullard Space Science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Dhiren Kataria</dc:creator>
  <cp:lastModifiedBy>Gethyn Lewis</cp:lastModifiedBy>
  <cp:revision>1580</cp:revision>
  <dcterms:created xsi:type="dcterms:W3CDTF">2009-09-29T07:05:49Z</dcterms:created>
  <dcterms:modified xsi:type="dcterms:W3CDTF">2020-05-26T07:57:15Z</dcterms:modified>
</cp:coreProperties>
</file>