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15" r:id="rId2"/>
    <p:sldId id="638" r:id="rId3"/>
    <p:sldId id="640" r:id="rId4"/>
    <p:sldId id="639" r:id="rId5"/>
    <p:sldId id="644" r:id="rId6"/>
    <p:sldId id="643" r:id="rId7"/>
    <p:sldId id="642" r:id="rId8"/>
  </p:sldIdLst>
  <p:sldSz cx="12192000" cy="6858000"/>
  <p:notesSz cx="1023302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38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9B5A5"/>
    <a:srgbClr val="193B5A"/>
    <a:srgbClr val="EBCCFF"/>
    <a:srgbClr val="FAFBFC"/>
    <a:srgbClr val="C1D1E1"/>
    <a:srgbClr val="B1C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3" autoAdjust="0"/>
    <p:restoredTop sz="95915" autoAdjust="0"/>
  </p:normalViewPr>
  <p:slideViewPr>
    <p:cSldViewPr>
      <p:cViewPr varScale="1">
        <p:scale>
          <a:sx n="172" d="100"/>
          <a:sy n="172" d="100"/>
        </p:scale>
        <p:origin x="-232" y="-112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22" y="-96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26" cy="3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99" y="0"/>
            <a:ext cx="4435426" cy="3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7012"/>
            <a:ext cx="4435426" cy="35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99" y="6747012"/>
            <a:ext cx="4435426" cy="35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fld id="{03FA3FA8-4A11-4360-8A95-55D43A2BB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26" cy="3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99" y="0"/>
            <a:ext cx="4435426" cy="3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9550" y="530225"/>
            <a:ext cx="4735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2174" y="3372937"/>
            <a:ext cx="7508679" cy="319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7012"/>
            <a:ext cx="4435426" cy="35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99" y="6747012"/>
            <a:ext cx="4435426" cy="35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ea typeface="ＭＳ Ｐゴシック" pitchFamily="81" charset="-128"/>
                <a:cs typeface="+mn-cs"/>
              </a:defRPr>
            </a:lvl1pPr>
          </a:lstStyle>
          <a:p>
            <a:pPr>
              <a:defRPr/>
            </a:pPr>
            <a:fld id="{D1B3CA98-5876-4DE6-B117-3AAC0419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79376" y="1"/>
            <a:ext cx="936104" cy="636814"/>
          </a:xfrm>
          <a:prstGeom prst="rect">
            <a:avLst/>
          </a:prstGeom>
          <a:solidFill>
            <a:srgbClr val="193B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" y="0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5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908050"/>
            <a:ext cx="2870200" cy="5340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908050"/>
            <a:ext cx="8407400" cy="5340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8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08050"/>
            <a:ext cx="1148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600200"/>
            <a:ext cx="114808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81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7328" y="0"/>
            <a:ext cx="1091976" cy="636814"/>
          </a:xfrm>
          <a:prstGeom prst="rect">
            <a:avLst/>
          </a:prstGeom>
          <a:solidFill>
            <a:srgbClr val="193B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" y="0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7328" y="1"/>
            <a:ext cx="1368152" cy="636814"/>
          </a:xfrm>
          <a:prstGeom prst="rect">
            <a:avLst/>
          </a:prstGeom>
          <a:solidFill>
            <a:srgbClr val="193B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" y="0"/>
            <a:ext cx="692696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600200"/>
            <a:ext cx="5638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600200"/>
            <a:ext cx="5638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5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36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1C5D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isd-temp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1" y="1"/>
            <a:ext cx="30353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245600" cy="673100"/>
          </a:xfrm>
          <a:prstGeom prst="rect">
            <a:avLst/>
          </a:prstGeom>
          <a:solidFill>
            <a:srgbClr val="193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 i="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908050"/>
            <a:ext cx="1148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00200"/>
            <a:ext cx="1148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3695700" y="6357939"/>
            <a:ext cx="79692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49575" algn="r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400" i="0" dirty="0">
                <a:solidFill>
                  <a:schemeClr val="tx2"/>
                </a:solidFill>
                <a:cs typeface="+mn-cs"/>
              </a:rPr>
              <a:t>      </a:t>
            </a:r>
            <a:endParaRPr lang="en-US" sz="1400" i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pitchFamily="81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gif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4.emf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6.emf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18.emf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95800" y="1268760"/>
            <a:ext cx="52565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2400" i="0" u="sng" dirty="0" smtClean="0"/>
              <a:t>ARB #</a:t>
            </a:r>
            <a:r>
              <a:rPr lang="en-GB" sz="2400" i="0" u="sng" dirty="0" smtClean="0"/>
              <a:t>13 </a:t>
            </a:r>
            <a:r>
              <a:rPr lang="en-GB" sz="2400" i="0" u="sng" dirty="0" smtClean="0"/>
              <a:t>SWA Slides</a:t>
            </a:r>
          </a:p>
          <a:p>
            <a:pPr marL="0" indent="0">
              <a:buNone/>
            </a:pPr>
            <a:r>
              <a:rPr lang="en-GB" i="0" u="sng" dirty="0" smtClean="0"/>
              <a:t>Contents</a:t>
            </a:r>
          </a:p>
          <a:p>
            <a:pPr lvl="1"/>
            <a:endParaRPr lang="en-GB" sz="1800" i="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800" i="0" dirty="0" smtClean="0"/>
              <a:t>SWA-DPU Recovery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i="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800" i="0" dirty="0"/>
              <a:t>Possible Recovery </a:t>
            </a:r>
            <a:r>
              <a:rPr lang="en-GB" sz="1800" i="0" dirty="0" smtClean="0"/>
              <a:t>Timeframe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i="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800" i="0" dirty="0" smtClean="0"/>
              <a:t>SWA-Sensor Recovery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i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i="0" dirty="0" smtClean="0"/>
              <a:t>IORs</a:t>
            </a:r>
            <a:endParaRPr lang="en-GB" sz="1800" i="0" dirty="0" smtClean="0"/>
          </a:p>
          <a:p>
            <a:pPr marL="800100" lvl="1" indent="-342900">
              <a:buFont typeface="+mj-lt"/>
              <a:buAutoNum type="arabicPeriod"/>
            </a:pPr>
            <a:endParaRPr lang="en-GB" sz="1800" i="0" dirty="0" smtClean="0"/>
          </a:p>
          <a:p>
            <a:pPr marL="457200" lvl="1" indent="0">
              <a:buNone/>
            </a:pPr>
            <a:endParaRPr lang="en-GB" sz="1400" i="0" dirty="0"/>
          </a:p>
          <a:p>
            <a:pPr lvl="1"/>
            <a:endParaRPr lang="en-GB" sz="1400" i="0" dirty="0" smtClean="0"/>
          </a:p>
        </p:txBody>
      </p:sp>
      <p:pic>
        <p:nvPicPr>
          <p:cNvPr id="5" name="Picture 15" descr="UC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2"/>
          <a:stretch>
            <a:fillRect/>
          </a:stretch>
        </p:blipFill>
        <p:spPr bwMode="auto">
          <a:xfrm>
            <a:off x="119336" y="836712"/>
            <a:ext cx="1200776" cy="6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924944"/>
            <a:ext cx="898330" cy="89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townmeetingUNH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77072"/>
            <a:ext cx="2405414" cy="4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logo_L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348880"/>
            <a:ext cx="1362939" cy="4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NA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348880"/>
            <a:ext cx="961393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IR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556792"/>
            <a:ext cx="1185332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t="8773" r="72735" b="5844"/>
          <a:stretch/>
        </p:blipFill>
        <p:spPr>
          <a:xfrm>
            <a:off x="1631504" y="836712"/>
            <a:ext cx="1285728" cy="601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56792"/>
            <a:ext cx="1443692" cy="642691"/>
          </a:xfrm>
          <a:prstGeom prst="rect">
            <a:avLst/>
          </a:prstGeom>
        </p:spPr>
      </p:pic>
      <p:pic>
        <p:nvPicPr>
          <p:cNvPr id="13" name="Picture 12" descr="00001CJ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356992"/>
            <a:ext cx="1656184" cy="592155"/>
          </a:xfrm>
          <a:prstGeom prst="rect">
            <a:avLst/>
          </a:prstGeom>
        </p:spPr>
      </p:pic>
      <p:pic>
        <p:nvPicPr>
          <p:cNvPr id="14" name="Picture 13" descr="00101CJ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077072"/>
            <a:ext cx="1178717" cy="5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548680"/>
            <a:ext cx="11480800" cy="685800"/>
          </a:xfrm>
        </p:spPr>
        <p:txBody>
          <a:bodyPr/>
          <a:lstStyle/>
          <a:p>
            <a:r>
              <a:rPr lang="en-GB" u="sng" dirty="0"/>
              <a:t>DPU </a:t>
            </a:r>
            <a:r>
              <a:rPr lang="en-GB" u="sng" dirty="0" smtClean="0"/>
              <a:t>Recovery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19336" y="1124744"/>
            <a:ext cx="84969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GB" sz="1400" i="0" dirty="0" smtClean="0">
                <a:solidFill>
                  <a:srgbClr val="FF0000"/>
                </a:solidFill>
              </a:rPr>
              <a:t>PDORs </a:t>
            </a:r>
            <a:r>
              <a:rPr lang="en-GB" sz="1400" i="0" dirty="0" smtClean="0">
                <a:solidFill>
                  <a:srgbClr val="FF0000"/>
                </a:solidFill>
              </a:rPr>
              <a:t>&amp; MDORs</a:t>
            </a:r>
            <a:r>
              <a:rPr lang="en-GB" sz="1400" i="0" dirty="0" smtClean="0"/>
              <a:t> </a:t>
            </a:r>
          </a:p>
          <a:p>
            <a:pPr lvl="1"/>
            <a:r>
              <a:rPr lang="en-GB" sz="1400" i="0" dirty="0" smtClean="0"/>
              <a:t>MDOR </a:t>
            </a:r>
            <a:r>
              <a:rPr lang="en-GB" sz="1400" i="0" dirty="0" smtClean="0"/>
              <a:t>table has been uplinked to the SC OBC</a:t>
            </a:r>
          </a:p>
          <a:p>
            <a:pPr lvl="1"/>
            <a:r>
              <a:rPr lang="en-GB" sz="1400" i="0" dirty="0" smtClean="0"/>
              <a:t>PDORs have been made with relative times and so can be run when it suits the </a:t>
            </a:r>
            <a:r>
              <a:rPr lang="en-GB" sz="1400" i="0" dirty="0" smtClean="0"/>
              <a:t>MOC</a:t>
            </a:r>
          </a:p>
          <a:p>
            <a:pPr lvl="1"/>
            <a:r>
              <a:rPr lang="en-GB" sz="1400" i="0" dirty="0" smtClean="0"/>
              <a:t>2 PDORs: 1 is at MOC, the other is waiting for the MIB update</a:t>
            </a:r>
          </a:p>
          <a:p>
            <a:pPr lvl="1"/>
            <a:r>
              <a:rPr lang="en-GB" sz="1400" i="0" dirty="0" smtClean="0"/>
              <a:t>The DPU recovery is Non-Interactive</a:t>
            </a:r>
          </a:p>
          <a:p>
            <a:pPr lvl="1"/>
            <a:r>
              <a:rPr lang="en-GB" sz="1400" i="0" dirty="0" smtClean="0"/>
              <a:t>These PDORs have all been converted to a MOC stack already</a:t>
            </a:r>
          </a:p>
          <a:p>
            <a:pPr lvl="1"/>
            <a:endParaRPr lang="en-GB" sz="1400" i="0" dirty="0"/>
          </a:p>
          <a:p>
            <a:r>
              <a:rPr lang="en-GB" sz="1400" i="0" dirty="0" smtClean="0">
                <a:solidFill>
                  <a:srgbClr val="FF0000"/>
                </a:solidFill>
              </a:rPr>
              <a:t>When ??</a:t>
            </a:r>
            <a:r>
              <a:rPr lang="en-GB" sz="1400" i="0" dirty="0" smtClean="0"/>
              <a:t> </a:t>
            </a:r>
            <a:endParaRPr lang="en-GB" sz="1400" i="0" dirty="0"/>
          </a:p>
          <a:p>
            <a:pPr lvl="1"/>
            <a:r>
              <a:rPr lang="en-GB" sz="1400" i="0" dirty="0"/>
              <a:t>As suggested by MOC, this is planned to recover on 31</a:t>
            </a:r>
            <a:r>
              <a:rPr lang="en-GB" sz="1400" i="0" baseline="30000" dirty="0"/>
              <a:t>st</a:t>
            </a:r>
            <a:r>
              <a:rPr lang="en-GB" sz="1400" i="0" dirty="0"/>
              <a:t> March</a:t>
            </a:r>
          </a:p>
          <a:p>
            <a:pPr marL="0" indent="0">
              <a:buNone/>
            </a:pPr>
            <a:endParaRPr lang="en-GB" sz="1400" i="0" dirty="0"/>
          </a:p>
          <a:p>
            <a:pPr marL="457200" lvl="1" indent="0">
              <a:buNone/>
            </a:pPr>
            <a:endParaRPr lang="en-GB" sz="1400" i="0" dirty="0" smtClean="0"/>
          </a:p>
          <a:p>
            <a:endParaRPr lang="en-GB" sz="1400" i="0" dirty="0"/>
          </a:p>
          <a:p>
            <a:endParaRPr lang="en-GB" sz="1400" i="0" dirty="0" smtClean="0"/>
          </a:p>
          <a:p>
            <a:pPr lvl="1"/>
            <a:endParaRPr lang="en-GB" sz="1400" i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03161"/>
              </p:ext>
            </p:extLst>
          </p:nvPr>
        </p:nvGraphicFramePr>
        <p:xfrm>
          <a:off x="1487488" y="3803650"/>
          <a:ext cx="10004425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cument" r:id="rId3" imgW="9410700" imgH="2679700" progId="Word.Document.12">
                  <p:embed/>
                </p:oleObj>
              </mc:Choice>
              <mc:Fallback>
                <p:oleObj name="Document" r:id="rId3" imgW="94107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488" y="3803650"/>
                        <a:ext cx="10004425" cy="285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22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548680"/>
            <a:ext cx="11480800" cy="685800"/>
          </a:xfrm>
        </p:spPr>
        <p:txBody>
          <a:bodyPr/>
          <a:lstStyle/>
          <a:p>
            <a:r>
              <a:rPr lang="en-GB" u="sng" dirty="0" smtClean="0"/>
              <a:t>SWA Recovery Timetable</a:t>
            </a:r>
            <a:r>
              <a:rPr lang="en-GB" dirty="0" smtClean="0"/>
              <a:t>	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09676"/>
              </p:ext>
            </p:extLst>
          </p:nvPr>
        </p:nvGraphicFramePr>
        <p:xfrm>
          <a:off x="982663" y="1512888"/>
          <a:ext cx="8528050" cy="456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Document" r:id="rId3" imgW="9359900" imgH="5168900" progId="Word.Document.12">
                  <p:embed/>
                </p:oleObj>
              </mc:Choice>
              <mc:Fallback>
                <p:oleObj name="Document" r:id="rId3" imgW="9359900" imgH="516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663" y="1512888"/>
                        <a:ext cx="8528050" cy="456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324561"/>
              </p:ext>
            </p:extLst>
          </p:nvPr>
        </p:nvGraphicFramePr>
        <p:xfrm>
          <a:off x="6312024" y="1484784"/>
          <a:ext cx="852805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Document" r:id="rId5" imgW="9359900" imgH="5168900" progId="Word.Document.12">
                  <p:embed/>
                </p:oleObj>
              </mc:Choice>
              <mc:Fallback>
                <p:oleObj name="Document" r:id="rId5" imgW="9359900" imgH="516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2024" y="1484784"/>
                        <a:ext cx="8528050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42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548680"/>
            <a:ext cx="11480800" cy="685800"/>
          </a:xfrm>
        </p:spPr>
        <p:txBody>
          <a:bodyPr/>
          <a:lstStyle/>
          <a:p>
            <a:r>
              <a:rPr lang="en-GB" u="sng" dirty="0" smtClean="0"/>
              <a:t>Sensor Recovery Status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19336" y="1196752"/>
            <a:ext cx="1137726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GB" sz="1400" i="0" dirty="0" smtClean="0">
                <a:solidFill>
                  <a:srgbClr val="FF0000"/>
                </a:solidFill>
              </a:rPr>
              <a:t>HIS</a:t>
            </a:r>
            <a:r>
              <a:rPr lang="en-GB" sz="1400" i="0" dirty="0" smtClean="0"/>
              <a:t> </a:t>
            </a:r>
            <a:endParaRPr lang="en-GB" sz="1400" i="0" dirty="0" smtClean="0"/>
          </a:p>
          <a:p>
            <a:pPr lvl="1"/>
            <a:r>
              <a:rPr lang="en-GB" sz="1400" i="0" dirty="0"/>
              <a:t>R</a:t>
            </a:r>
            <a:r>
              <a:rPr lang="en-GB" sz="1400" i="0" dirty="0" smtClean="0"/>
              <a:t>ecovery </a:t>
            </a:r>
            <a:r>
              <a:rPr lang="en-GB" sz="1400" i="0" dirty="0" smtClean="0"/>
              <a:t>PDORs have been delivered to </a:t>
            </a:r>
            <a:r>
              <a:rPr lang="en-GB" sz="1400" i="0" dirty="0" smtClean="0"/>
              <a:t>MOC</a:t>
            </a:r>
          </a:p>
          <a:p>
            <a:pPr lvl="1"/>
            <a:r>
              <a:rPr lang="en-GB" sz="1400" i="0" dirty="0" smtClean="0"/>
              <a:t>Absolute timing</a:t>
            </a:r>
            <a:endParaRPr lang="en-GB" sz="1400" i="0" dirty="0" smtClean="0"/>
          </a:p>
          <a:p>
            <a:pPr lvl="1"/>
            <a:r>
              <a:rPr lang="en-GB" sz="1400" i="0" dirty="0" smtClean="0"/>
              <a:t>Will operate completely </a:t>
            </a:r>
            <a:r>
              <a:rPr lang="en-GB" sz="1400" i="0" dirty="0" smtClean="0"/>
              <a:t>Non-Interactively from the MTL</a:t>
            </a:r>
          </a:p>
          <a:p>
            <a:pPr lvl="1"/>
            <a:r>
              <a:rPr lang="en-GB" sz="1400" i="0" dirty="0" smtClean="0"/>
              <a:t>Starts at ~01:00 on 1</a:t>
            </a:r>
            <a:r>
              <a:rPr lang="en-GB" sz="1400" i="0" baseline="30000" dirty="0" smtClean="0"/>
              <a:t>st</a:t>
            </a:r>
            <a:r>
              <a:rPr lang="en-GB" sz="1400" i="0" dirty="0" smtClean="0"/>
              <a:t> April</a:t>
            </a:r>
          </a:p>
          <a:p>
            <a:pPr lvl="1"/>
            <a:r>
              <a:rPr lang="en-GB" sz="1400" i="0" dirty="0" smtClean="0"/>
              <a:t>Ends at ~23:00 on 4</a:t>
            </a:r>
            <a:r>
              <a:rPr lang="en-GB" sz="1400" i="0" baseline="30000" dirty="0" smtClean="0"/>
              <a:t>th</a:t>
            </a:r>
            <a:r>
              <a:rPr lang="en-GB" sz="1400" i="0" dirty="0" smtClean="0"/>
              <a:t> </a:t>
            </a:r>
            <a:r>
              <a:rPr lang="en-GB" sz="1400" i="0" dirty="0" smtClean="0"/>
              <a:t>April</a:t>
            </a: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 smtClean="0"/>
              <a:t>HIS </a:t>
            </a:r>
            <a:r>
              <a:rPr lang="en-GB" sz="1400" i="0" dirty="0"/>
              <a:t>NM will produce </a:t>
            </a:r>
            <a:r>
              <a:rPr lang="en-GB" sz="1400" i="0" dirty="0" smtClean="0"/>
              <a:t>~61 </a:t>
            </a:r>
            <a:r>
              <a:rPr lang="en-GB" sz="1400" i="0" dirty="0" err="1" smtClean="0"/>
              <a:t>MiB</a:t>
            </a:r>
            <a:r>
              <a:rPr lang="en-GB" sz="1400" i="0" dirty="0" smtClean="0"/>
              <a:t>/day </a:t>
            </a:r>
            <a:r>
              <a:rPr lang="en-GB" sz="1400" i="0" dirty="0"/>
              <a:t>of S15 science data in a 24 </a:t>
            </a:r>
            <a:r>
              <a:rPr lang="en-GB" sz="1400" i="0" dirty="0" smtClean="0"/>
              <a:t>period</a:t>
            </a:r>
          </a:p>
          <a:p>
            <a:pPr lvl="1"/>
            <a:r>
              <a:rPr lang="en-GB" sz="1400" i="0" dirty="0" smtClean="0"/>
              <a:t>-&gt; ~235 </a:t>
            </a:r>
            <a:r>
              <a:rPr lang="en-GB" sz="1400" i="0" dirty="0" err="1" smtClean="0"/>
              <a:t>MiB</a:t>
            </a:r>
            <a:r>
              <a:rPr lang="en-GB" sz="1400" i="0" dirty="0" smtClean="0"/>
              <a:t> in total for the ~4 recovery days</a:t>
            </a: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 smtClean="0"/>
              <a:t>HIS will be left in a safe LV, Non-Ops state for the WOL on Monday 5</a:t>
            </a:r>
            <a:r>
              <a:rPr lang="en-GB" sz="1400" i="0" baseline="30000" dirty="0" smtClean="0"/>
              <a:t>th</a:t>
            </a:r>
            <a:endParaRPr lang="en-GB" sz="1400" i="0" dirty="0" smtClean="0"/>
          </a:p>
          <a:p>
            <a:pPr lvl="1"/>
            <a:r>
              <a:rPr lang="en-GB" sz="1400" i="0" dirty="0" smtClean="0"/>
              <a:t>Then HIS will remain in that safe state</a:t>
            </a:r>
          </a:p>
          <a:p>
            <a:pPr lvl="1"/>
            <a:endParaRPr lang="en-GB" sz="1400" i="0" dirty="0"/>
          </a:p>
          <a:p>
            <a:pPr marL="457200" lvl="1" indent="0">
              <a:buNone/>
            </a:pPr>
            <a:r>
              <a:rPr lang="en-GB" sz="1400" i="0" dirty="0" smtClean="0"/>
              <a:t> </a:t>
            </a:r>
            <a:endParaRPr lang="en-GB" sz="1400" i="0" dirty="0" smtClean="0"/>
          </a:p>
          <a:p>
            <a:pPr marL="457200" lvl="1" indent="0">
              <a:buNone/>
            </a:pPr>
            <a:endParaRPr lang="en-GB" sz="1800" i="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26570"/>
              </p:ext>
            </p:extLst>
          </p:nvPr>
        </p:nvGraphicFramePr>
        <p:xfrm>
          <a:off x="1127125" y="4776788"/>
          <a:ext cx="94107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Document" r:id="rId3" imgW="9410700" imgH="2070100" progId="Word.Document.12">
                  <p:embed/>
                </p:oleObj>
              </mc:Choice>
              <mc:Fallback>
                <p:oleObj name="Document" r:id="rId3" imgW="94107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25" y="4776788"/>
                        <a:ext cx="9410700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344935"/>
              </p:ext>
            </p:extLst>
          </p:nvPr>
        </p:nvGraphicFramePr>
        <p:xfrm>
          <a:off x="7032104" y="908720"/>
          <a:ext cx="852805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Document" r:id="rId5" imgW="9359900" imgH="2413000" progId="Word.Document.12">
                  <p:embed/>
                </p:oleObj>
              </mc:Choice>
              <mc:Fallback>
                <p:oleObj name="Document" r:id="rId5" imgW="9359900" imgH="241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104" y="908720"/>
                        <a:ext cx="8528050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23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548680"/>
            <a:ext cx="11480800" cy="685800"/>
          </a:xfrm>
        </p:spPr>
        <p:txBody>
          <a:bodyPr/>
          <a:lstStyle/>
          <a:p>
            <a:r>
              <a:rPr lang="en-GB" u="sng" dirty="0" smtClean="0"/>
              <a:t>Sensor Recovery Status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19336" y="1196752"/>
            <a:ext cx="90730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GB" sz="1400" i="0" dirty="0" smtClean="0">
                <a:solidFill>
                  <a:srgbClr val="FF0000"/>
                </a:solidFill>
              </a:rPr>
              <a:t>PAS</a:t>
            </a:r>
            <a:r>
              <a:rPr lang="en-GB" sz="1400" i="0" dirty="0" smtClean="0"/>
              <a:t> </a:t>
            </a:r>
          </a:p>
          <a:p>
            <a:pPr lvl="1"/>
            <a:r>
              <a:rPr lang="en-GB" sz="1400" i="0" dirty="0"/>
              <a:t>R</a:t>
            </a:r>
            <a:r>
              <a:rPr lang="en-GB" sz="1400" i="0" dirty="0" smtClean="0"/>
              <a:t>ecovery </a:t>
            </a:r>
            <a:r>
              <a:rPr lang="en-GB" sz="1400" i="0" dirty="0" smtClean="0"/>
              <a:t>PDORs </a:t>
            </a:r>
            <a:r>
              <a:rPr lang="en-GB" sz="1400" i="0" dirty="0" smtClean="0"/>
              <a:t>have </a:t>
            </a:r>
            <a:r>
              <a:rPr lang="en-GB" sz="1400" i="0" dirty="0"/>
              <a:t>been delivered to </a:t>
            </a:r>
            <a:r>
              <a:rPr lang="en-GB" sz="1400" i="0" dirty="0" smtClean="0"/>
              <a:t>MOC</a:t>
            </a:r>
          </a:p>
          <a:p>
            <a:pPr lvl="1"/>
            <a:r>
              <a:rPr lang="en-GB" sz="1400" i="0" dirty="0" smtClean="0"/>
              <a:t>These have </a:t>
            </a:r>
            <a:r>
              <a:rPr lang="en-GB" sz="1400" i="0" dirty="0" smtClean="0"/>
              <a:t>relative timings and are interactive</a:t>
            </a:r>
          </a:p>
          <a:p>
            <a:pPr lvl="1"/>
            <a:r>
              <a:rPr lang="en-GB" sz="1400" i="0" dirty="0" smtClean="0"/>
              <a:t>There are 10 hour gaps between 4 batches of commands</a:t>
            </a:r>
            <a:endParaRPr lang="en-GB" sz="1400" i="0" dirty="0" smtClean="0"/>
          </a:p>
          <a:p>
            <a:pPr lvl="1"/>
            <a:r>
              <a:rPr lang="en-GB" sz="1400" i="0" dirty="0" smtClean="0"/>
              <a:t>Planned to </a:t>
            </a:r>
            <a:r>
              <a:rPr lang="en-GB" sz="1400" i="0" dirty="0" smtClean="0"/>
              <a:t>be run between</a:t>
            </a:r>
            <a:r>
              <a:rPr lang="en-GB" sz="1400" i="0" dirty="0" smtClean="0"/>
              <a:t> ~14</a:t>
            </a:r>
            <a:r>
              <a:rPr lang="en-GB" sz="1400" i="0" dirty="0" smtClean="0"/>
              <a:t>:20 </a:t>
            </a:r>
            <a:r>
              <a:rPr lang="en-GB" sz="1400" i="0" dirty="0" smtClean="0"/>
              <a:t>and 19:00 on </a:t>
            </a:r>
            <a:r>
              <a:rPr lang="en-GB" sz="1400" i="0" dirty="0" smtClean="0"/>
              <a:t>the 8</a:t>
            </a:r>
            <a:r>
              <a:rPr lang="en-GB" sz="1400" i="0" baseline="30000" dirty="0" smtClean="0"/>
              <a:t>th</a:t>
            </a:r>
            <a:r>
              <a:rPr lang="en-GB" sz="1400" i="0" dirty="0"/>
              <a:t> </a:t>
            </a:r>
            <a:endParaRPr lang="en-GB" sz="1400" i="0" dirty="0" smtClean="0"/>
          </a:p>
          <a:p>
            <a:pPr lvl="1"/>
            <a:r>
              <a:rPr lang="en-GB" sz="1400" i="0" dirty="0" smtClean="0"/>
              <a:t>And between ~14:20 and </a:t>
            </a:r>
            <a:r>
              <a:rPr lang="en-GB" sz="1400" i="0" dirty="0" smtClean="0"/>
              <a:t>19</a:t>
            </a:r>
            <a:r>
              <a:rPr lang="en-GB" sz="1400" i="0" dirty="0" smtClean="0"/>
              <a:t>:00 on the </a:t>
            </a:r>
            <a:r>
              <a:rPr lang="en-GB" sz="1400" i="0" dirty="0" smtClean="0"/>
              <a:t>9</a:t>
            </a:r>
            <a:r>
              <a:rPr lang="en-GB" sz="1400" i="0" baseline="30000" dirty="0" smtClean="0"/>
              <a:t>th</a:t>
            </a: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/>
              <a:t>PAS NM </a:t>
            </a:r>
            <a:r>
              <a:rPr lang="en-GB" sz="1400" i="0" dirty="0" smtClean="0"/>
              <a:t>produces ~7.5 </a:t>
            </a:r>
            <a:r>
              <a:rPr lang="en-GB" sz="1400" i="0" dirty="0" err="1" smtClean="0"/>
              <a:t>MiB</a:t>
            </a:r>
            <a:r>
              <a:rPr lang="en-GB" sz="1400" i="0" dirty="0" smtClean="0"/>
              <a:t> </a:t>
            </a:r>
            <a:r>
              <a:rPr lang="en-GB" sz="1400" i="0" dirty="0"/>
              <a:t>of S15 science </a:t>
            </a:r>
            <a:r>
              <a:rPr lang="en-GB" sz="1400" i="0" dirty="0" smtClean="0"/>
              <a:t>data per day (assuming compression ratio = 20)</a:t>
            </a:r>
            <a:endParaRPr lang="en-GB" sz="1400" i="0" dirty="0"/>
          </a:p>
          <a:p>
            <a:pPr lvl="1"/>
            <a:r>
              <a:rPr lang="en-GB" sz="1400" i="0" dirty="0" smtClean="0"/>
              <a:t>On day 1, PAS will produce ~0.15 </a:t>
            </a:r>
            <a:r>
              <a:rPr lang="en-GB" sz="1400" i="0" dirty="0" err="1"/>
              <a:t>MiB</a:t>
            </a:r>
            <a:r>
              <a:rPr lang="en-GB" sz="1400" i="0" dirty="0"/>
              <a:t> of S15 science data over </a:t>
            </a:r>
            <a:r>
              <a:rPr lang="en-GB" sz="1400" i="0" dirty="0" smtClean="0"/>
              <a:t>the </a:t>
            </a:r>
            <a:r>
              <a:rPr lang="en-GB" sz="1400" i="0" dirty="0"/>
              <a:t>interactive </a:t>
            </a:r>
            <a:r>
              <a:rPr lang="en-GB" sz="1400" i="0" dirty="0" smtClean="0"/>
              <a:t>slots</a:t>
            </a:r>
          </a:p>
          <a:p>
            <a:pPr lvl="1"/>
            <a:r>
              <a:rPr lang="en-GB" sz="1400" i="0" dirty="0"/>
              <a:t>On day </a:t>
            </a:r>
            <a:r>
              <a:rPr lang="en-GB" sz="1400" i="0" dirty="0" smtClean="0"/>
              <a:t>2, </a:t>
            </a:r>
            <a:r>
              <a:rPr lang="en-GB" sz="1400" i="0" dirty="0"/>
              <a:t>PAS will produce ~</a:t>
            </a:r>
            <a:r>
              <a:rPr lang="en-GB" sz="1400" i="0" dirty="0" smtClean="0"/>
              <a:t>0.93 </a:t>
            </a:r>
            <a:r>
              <a:rPr lang="en-GB" sz="1400" i="0" dirty="0" err="1"/>
              <a:t>MiB</a:t>
            </a:r>
            <a:r>
              <a:rPr lang="en-GB" sz="1400" i="0" dirty="0"/>
              <a:t> of S15 science data over the interactive slots</a:t>
            </a: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 smtClean="0"/>
              <a:t>PAS will be powered off at the end of the activity via an MTL PDOR</a:t>
            </a:r>
            <a:endParaRPr lang="en-GB" sz="1400" i="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46830"/>
              </p:ext>
            </p:extLst>
          </p:nvPr>
        </p:nvGraphicFramePr>
        <p:xfrm>
          <a:off x="3791744" y="4712371"/>
          <a:ext cx="94107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Document" r:id="rId3" imgW="9410700" imgH="2120900" progId="Word.Document.12">
                  <p:embed/>
                </p:oleObj>
              </mc:Choice>
              <mc:Fallback>
                <p:oleObj name="Document" r:id="rId3" imgW="9410700" imgH="212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1744" y="4712371"/>
                        <a:ext cx="94107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28186"/>
              </p:ext>
            </p:extLst>
          </p:nvPr>
        </p:nvGraphicFramePr>
        <p:xfrm>
          <a:off x="6960096" y="836712"/>
          <a:ext cx="852805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Document" r:id="rId5" imgW="9359900" imgH="2413000" progId="Word.Document.12">
                  <p:embed/>
                </p:oleObj>
              </mc:Choice>
              <mc:Fallback>
                <p:oleObj name="Document" r:id="rId5" imgW="9359900" imgH="241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0096" y="836712"/>
                        <a:ext cx="8528050" cy="213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6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548680"/>
            <a:ext cx="11480800" cy="685800"/>
          </a:xfrm>
        </p:spPr>
        <p:txBody>
          <a:bodyPr/>
          <a:lstStyle/>
          <a:p>
            <a:r>
              <a:rPr lang="en-GB" u="sng" dirty="0" smtClean="0"/>
              <a:t>Sensor Recovery Status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19336" y="1196752"/>
            <a:ext cx="113772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GB" sz="1400" i="0" dirty="0" smtClean="0">
                <a:solidFill>
                  <a:srgbClr val="FF0000"/>
                </a:solidFill>
              </a:rPr>
              <a:t>EAS</a:t>
            </a:r>
            <a:r>
              <a:rPr lang="en-GB" sz="1400" i="0" dirty="0" smtClean="0"/>
              <a:t> </a:t>
            </a:r>
          </a:p>
          <a:p>
            <a:pPr lvl="1"/>
            <a:r>
              <a:rPr lang="en-GB" sz="1400" i="0" dirty="0" smtClean="0"/>
              <a:t>EAS will be powered on to heat at the start of the PAS recovery</a:t>
            </a:r>
          </a:p>
          <a:p>
            <a:pPr lvl="1"/>
            <a:r>
              <a:rPr lang="en-GB" sz="1400" i="0" dirty="0" smtClean="0"/>
              <a:t>It will only produce HK</a:t>
            </a: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 smtClean="0"/>
              <a:t>Plan to recover EAS the week after PAS (starting the 12</a:t>
            </a:r>
            <a:r>
              <a:rPr lang="en-GB" sz="1400" i="0" baseline="30000" dirty="0" smtClean="0"/>
              <a:t>th</a:t>
            </a:r>
            <a:r>
              <a:rPr lang="en-GB" sz="1400" i="0" dirty="0" smtClean="0"/>
              <a:t>)</a:t>
            </a:r>
            <a:endParaRPr lang="en-GB" sz="1400" i="0" dirty="0" smtClean="0"/>
          </a:p>
          <a:p>
            <a:pPr lvl="1"/>
            <a:r>
              <a:rPr lang="en-GB" sz="1400" i="0" dirty="0"/>
              <a:t>R</a:t>
            </a:r>
            <a:r>
              <a:rPr lang="en-GB" sz="1400" i="0" dirty="0" smtClean="0"/>
              <a:t>ecovery PDORs are being prepared by </a:t>
            </a:r>
            <a:r>
              <a:rPr lang="en-GB" sz="1400" i="0" dirty="0" smtClean="0"/>
              <a:t>MSSL</a:t>
            </a: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 smtClean="0"/>
              <a:t>EAS requires real time science data to monitor the safe ramp up of it’s HVs after 4 months down time</a:t>
            </a:r>
          </a:p>
          <a:p>
            <a:pPr lvl="1"/>
            <a:r>
              <a:rPr lang="en-GB" sz="1400" i="0" dirty="0" smtClean="0"/>
              <a:t>Recovery will need to be interactive over 7 steps</a:t>
            </a:r>
          </a:p>
          <a:p>
            <a:pPr lvl="1"/>
            <a:endParaRPr lang="en-GB" sz="1400" i="0" dirty="0"/>
          </a:p>
          <a:p>
            <a:pPr lvl="1"/>
            <a:r>
              <a:rPr lang="en-GB" sz="1400" i="0" dirty="0" smtClean="0"/>
              <a:t>In </a:t>
            </a:r>
            <a:r>
              <a:rPr lang="en-GB" sz="1400" i="0" dirty="0" smtClean="0"/>
              <a:t>High Cadence (less demanding on the DPU) </a:t>
            </a:r>
            <a:endParaRPr lang="en-GB" sz="1400" i="0" dirty="0" smtClean="0"/>
          </a:p>
          <a:p>
            <a:pPr lvl="2"/>
            <a:r>
              <a:rPr lang="en-GB" sz="1400" i="0" dirty="0" smtClean="0">
                <a:solidFill>
                  <a:srgbClr val="FF0000"/>
                </a:solidFill>
              </a:rPr>
              <a:t>~79</a:t>
            </a:r>
            <a:r>
              <a:rPr lang="en-GB" sz="1400" i="0" dirty="0" smtClean="0">
                <a:solidFill>
                  <a:srgbClr val="FF0000"/>
                </a:solidFill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</a:rPr>
              <a:t>MiB</a:t>
            </a:r>
            <a:r>
              <a:rPr lang="en-GB" sz="1400" i="0" dirty="0" smtClean="0">
                <a:solidFill>
                  <a:srgbClr val="FF0000"/>
                </a:solidFill>
              </a:rPr>
              <a:t> of S15 science data during the </a:t>
            </a:r>
            <a:r>
              <a:rPr lang="en-GB" sz="1400" i="0" dirty="0" err="1" smtClean="0">
                <a:solidFill>
                  <a:srgbClr val="FF0000"/>
                </a:solidFill>
              </a:rPr>
              <a:t>Int</a:t>
            </a:r>
            <a:r>
              <a:rPr lang="en-GB" sz="1400" i="0" dirty="0" smtClean="0">
                <a:solidFill>
                  <a:srgbClr val="FF0000"/>
                </a:solidFill>
              </a:rPr>
              <a:t>’ </a:t>
            </a:r>
            <a:r>
              <a:rPr lang="en-GB" sz="1400" i="0" dirty="0" smtClean="0">
                <a:solidFill>
                  <a:srgbClr val="FF0000"/>
                </a:solidFill>
              </a:rPr>
              <a:t>slots</a:t>
            </a:r>
          </a:p>
          <a:p>
            <a:pPr lvl="2"/>
            <a:r>
              <a:rPr lang="en-GB" sz="1400" i="0" dirty="0" smtClean="0">
                <a:solidFill>
                  <a:srgbClr val="FF0000"/>
                </a:solidFill>
              </a:rPr>
              <a:t>~270</a:t>
            </a:r>
            <a:r>
              <a:rPr lang="en-GB" sz="1400" i="0" dirty="0" smtClean="0">
                <a:solidFill>
                  <a:srgbClr val="FF0000"/>
                </a:solidFill>
              </a:rPr>
              <a:t> </a:t>
            </a:r>
            <a:r>
              <a:rPr lang="en-GB" sz="1400" i="0" dirty="0" err="1" smtClean="0">
                <a:solidFill>
                  <a:srgbClr val="FF0000"/>
                </a:solidFill>
              </a:rPr>
              <a:t>MiB</a:t>
            </a:r>
            <a:r>
              <a:rPr lang="en-GB" sz="1400" i="0" dirty="0" smtClean="0">
                <a:solidFill>
                  <a:srgbClr val="FF0000"/>
                </a:solidFill>
              </a:rPr>
              <a:t> for 24 </a:t>
            </a:r>
            <a:r>
              <a:rPr lang="en-GB" sz="1400" i="0" dirty="0" err="1" smtClean="0">
                <a:solidFill>
                  <a:srgbClr val="FF0000"/>
                </a:solidFill>
              </a:rPr>
              <a:t>hrs</a:t>
            </a:r>
            <a:endParaRPr lang="en-GB" sz="1400" i="0" dirty="0">
              <a:solidFill>
                <a:srgbClr val="FF0000"/>
              </a:solidFill>
            </a:endParaRPr>
          </a:p>
          <a:p>
            <a:pPr lvl="1"/>
            <a:endParaRPr lang="en-GB" sz="1400" i="0" dirty="0" smtClean="0">
              <a:solidFill>
                <a:srgbClr val="FF0000"/>
              </a:solidFill>
            </a:endParaRPr>
          </a:p>
          <a:p>
            <a:pPr lvl="1"/>
            <a:r>
              <a:rPr lang="en-GB" sz="1400" i="0" dirty="0" smtClean="0">
                <a:solidFill>
                  <a:schemeClr val="accent6"/>
                </a:solidFill>
              </a:rPr>
              <a:t>In </a:t>
            </a:r>
            <a:r>
              <a:rPr lang="en-GB" sz="1400" i="0" dirty="0" smtClean="0">
                <a:solidFill>
                  <a:schemeClr val="accent6"/>
                </a:solidFill>
              </a:rPr>
              <a:t>Low </a:t>
            </a:r>
            <a:r>
              <a:rPr lang="en-GB" sz="1400" i="0" dirty="0">
                <a:solidFill>
                  <a:schemeClr val="accent6"/>
                </a:solidFill>
              </a:rPr>
              <a:t>Cadence </a:t>
            </a:r>
            <a:r>
              <a:rPr lang="en-GB" sz="1400" i="0" dirty="0" smtClean="0">
                <a:solidFill>
                  <a:schemeClr val="accent6"/>
                </a:solidFill>
              </a:rPr>
              <a:t>(more </a:t>
            </a:r>
            <a:r>
              <a:rPr lang="en-GB" sz="1400" i="0" dirty="0">
                <a:solidFill>
                  <a:schemeClr val="accent6"/>
                </a:solidFill>
              </a:rPr>
              <a:t>demanding on the </a:t>
            </a:r>
            <a:r>
              <a:rPr lang="en-GB" sz="1400" i="0" dirty="0" smtClean="0">
                <a:solidFill>
                  <a:schemeClr val="accent6"/>
                </a:solidFill>
              </a:rPr>
              <a:t>DPU -&gt; moments) </a:t>
            </a:r>
            <a:endParaRPr lang="en-GB" sz="1400" i="0" dirty="0" smtClean="0">
              <a:solidFill>
                <a:schemeClr val="accent6"/>
              </a:solidFill>
            </a:endParaRPr>
          </a:p>
          <a:p>
            <a:pPr lvl="2"/>
            <a:r>
              <a:rPr lang="en-GB" sz="1400" i="0" dirty="0" smtClean="0">
                <a:solidFill>
                  <a:srgbClr val="FF0000"/>
                </a:solidFill>
              </a:rPr>
              <a:t>~8</a:t>
            </a:r>
            <a:r>
              <a:rPr lang="en-GB" sz="1400" i="0" dirty="0" smtClean="0">
                <a:solidFill>
                  <a:srgbClr val="FF0000"/>
                </a:solidFill>
              </a:rPr>
              <a:t> </a:t>
            </a:r>
            <a:r>
              <a:rPr lang="en-GB" sz="1400" i="0" dirty="0" err="1">
                <a:solidFill>
                  <a:srgbClr val="FF0000"/>
                </a:solidFill>
              </a:rPr>
              <a:t>MiB</a:t>
            </a:r>
            <a:r>
              <a:rPr lang="en-GB" sz="1400" i="0" dirty="0">
                <a:solidFill>
                  <a:srgbClr val="FF0000"/>
                </a:solidFill>
              </a:rPr>
              <a:t> </a:t>
            </a:r>
            <a:r>
              <a:rPr lang="en-GB" sz="1400" i="0" dirty="0" smtClean="0">
                <a:solidFill>
                  <a:srgbClr val="FF0000"/>
                </a:solidFill>
              </a:rPr>
              <a:t>of S15 science data during </a:t>
            </a:r>
            <a:r>
              <a:rPr lang="en-GB" sz="1400" i="0" dirty="0">
                <a:solidFill>
                  <a:srgbClr val="FF0000"/>
                </a:solidFill>
              </a:rPr>
              <a:t>the </a:t>
            </a:r>
            <a:r>
              <a:rPr lang="en-GB" sz="1400" i="0" dirty="0" err="1">
                <a:solidFill>
                  <a:srgbClr val="FF0000"/>
                </a:solidFill>
              </a:rPr>
              <a:t>Int</a:t>
            </a:r>
            <a:r>
              <a:rPr lang="en-GB" sz="1400" i="0" dirty="0">
                <a:solidFill>
                  <a:srgbClr val="FF0000"/>
                </a:solidFill>
              </a:rPr>
              <a:t>’ </a:t>
            </a:r>
            <a:r>
              <a:rPr lang="en-GB" sz="1400" i="0" dirty="0" smtClean="0">
                <a:solidFill>
                  <a:srgbClr val="FF0000"/>
                </a:solidFill>
              </a:rPr>
              <a:t>slots</a:t>
            </a:r>
          </a:p>
          <a:p>
            <a:pPr lvl="2"/>
            <a:r>
              <a:rPr lang="en-GB" sz="1400" i="0" dirty="0">
                <a:solidFill>
                  <a:srgbClr val="FF0000"/>
                </a:solidFill>
              </a:rPr>
              <a:t>~</a:t>
            </a:r>
            <a:r>
              <a:rPr lang="en-GB" sz="1400" i="0" dirty="0" smtClean="0">
                <a:solidFill>
                  <a:srgbClr val="FF0000"/>
                </a:solidFill>
              </a:rPr>
              <a:t>2</a:t>
            </a:r>
            <a:r>
              <a:rPr lang="en-GB" sz="1400" i="0" dirty="0" smtClean="0">
                <a:solidFill>
                  <a:srgbClr val="FF0000"/>
                </a:solidFill>
              </a:rPr>
              <a:t>7 </a:t>
            </a:r>
            <a:r>
              <a:rPr lang="en-GB" sz="1400" i="0" dirty="0" err="1">
                <a:solidFill>
                  <a:srgbClr val="FF0000"/>
                </a:solidFill>
              </a:rPr>
              <a:t>MiB</a:t>
            </a:r>
            <a:r>
              <a:rPr lang="en-GB" sz="1400" i="0" dirty="0">
                <a:solidFill>
                  <a:srgbClr val="FF0000"/>
                </a:solidFill>
              </a:rPr>
              <a:t> for 24 </a:t>
            </a:r>
            <a:r>
              <a:rPr lang="en-GB" sz="1400" i="0" dirty="0" err="1">
                <a:solidFill>
                  <a:srgbClr val="FF0000"/>
                </a:solidFill>
              </a:rPr>
              <a:t>hrs</a:t>
            </a:r>
            <a:endParaRPr lang="en-GB" sz="1400" i="0" dirty="0">
              <a:solidFill>
                <a:srgbClr val="FF0000"/>
              </a:solidFill>
            </a:endParaRPr>
          </a:p>
          <a:p>
            <a:pPr lvl="1"/>
            <a:endParaRPr lang="en-GB" sz="1400" i="0" dirty="0" smtClean="0"/>
          </a:p>
          <a:p>
            <a:pPr lvl="1"/>
            <a:r>
              <a:rPr lang="en-GB" sz="1400" i="0" dirty="0" smtClean="0"/>
              <a:t>These values can be reduced by stopping science while waiting for ‘real time’ monitor data</a:t>
            </a:r>
            <a:endParaRPr lang="en-GB" sz="1400" i="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8445"/>
              </p:ext>
            </p:extLst>
          </p:nvPr>
        </p:nvGraphicFramePr>
        <p:xfrm>
          <a:off x="7032104" y="908720"/>
          <a:ext cx="8528050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Document" r:id="rId3" imgW="9359900" imgH="2019300" progId="Word.Document.12">
                  <p:embed/>
                </p:oleObj>
              </mc:Choice>
              <mc:Fallback>
                <p:oleObj name="Document" r:id="rId3" imgW="93599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2104" y="908720"/>
                        <a:ext cx="8528050" cy="178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60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344" y="548680"/>
            <a:ext cx="11480800" cy="685800"/>
          </a:xfrm>
        </p:spPr>
        <p:txBody>
          <a:bodyPr/>
          <a:lstStyle/>
          <a:p>
            <a:r>
              <a:rPr lang="en-GB" u="sng" dirty="0" smtClean="0"/>
              <a:t>IORs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19336" y="1124744"/>
            <a:ext cx="662473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endParaRPr lang="en-GB" sz="1400" i="0" dirty="0" smtClean="0"/>
          </a:p>
          <a:p>
            <a:r>
              <a:rPr lang="en-GB" sz="1400" i="0" dirty="0" smtClean="0"/>
              <a:t>STP </a:t>
            </a:r>
            <a:r>
              <a:rPr lang="en-GB" sz="1400" i="0" dirty="0" smtClean="0"/>
              <a:t>143 (12-18 </a:t>
            </a:r>
            <a:r>
              <a:rPr lang="en-GB" sz="1400" i="0" dirty="0"/>
              <a:t>Apr</a:t>
            </a:r>
            <a:r>
              <a:rPr lang="en-GB" sz="1400" i="0" dirty="0" smtClean="0"/>
              <a:t>)</a:t>
            </a:r>
            <a:r>
              <a:rPr lang="en-GB" sz="1400" i="0" dirty="0"/>
              <a:t> </a:t>
            </a:r>
            <a:r>
              <a:rPr lang="en-GB" sz="1400" i="0" dirty="0" smtClean="0"/>
              <a:t>delivered yesterday</a:t>
            </a:r>
            <a:endParaRPr lang="en-GB" sz="1800" i="0" dirty="0"/>
          </a:p>
          <a:p>
            <a:r>
              <a:rPr lang="en-GB" sz="1400" i="0" dirty="0" smtClean="0"/>
              <a:t>This reacts </a:t>
            </a:r>
            <a:r>
              <a:rPr lang="en-GB" sz="1400" i="0" dirty="0"/>
              <a:t>to WOL &amp; SA rot. Ignore planned </a:t>
            </a:r>
            <a:r>
              <a:rPr lang="en-GB" sz="1400" i="0" dirty="0" smtClean="0"/>
              <a:t>TFF </a:t>
            </a:r>
            <a:r>
              <a:rPr lang="en-GB" sz="1400" i="0" dirty="0"/>
              <a:t>and Do Not enter </a:t>
            </a:r>
            <a:r>
              <a:rPr lang="en-GB" sz="1400" i="0" dirty="0" smtClean="0"/>
              <a:t>SAFE</a:t>
            </a:r>
          </a:p>
          <a:p>
            <a:r>
              <a:rPr lang="en-GB" sz="1400" i="0" dirty="0" smtClean="0"/>
              <a:t>Any </a:t>
            </a:r>
            <a:r>
              <a:rPr lang="en-GB" sz="1400" i="0" dirty="0"/>
              <a:t>power OFF around MAINT (Any) have been </a:t>
            </a:r>
            <a:r>
              <a:rPr lang="en-GB" sz="1400" i="0" dirty="0" smtClean="0"/>
              <a:t>removed</a:t>
            </a:r>
          </a:p>
          <a:p>
            <a:r>
              <a:rPr lang="en-GB" sz="1400" i="0" dirty="0" smtClean="0"/>
              <a:t>There </a:t>
            </a:r>
            <a:r>
              <a:rPr lang="en-GB" sz="1400" i="0" dirty="0"/>
              <a:t>is no sensor commanding in these IORs </a:t>
            </a:r>
            <a:endParaRPr lang="en-GB" sz="1400" i="0" dirty="0" smtClean="0"/>
          </a:p>
          <a:p>
            <a:endParaRPr lang="en-GB" sz="1400" i="0" dirty="0"/>
          </a:p>
          <a:p>
            <a:r>
              <a:rPr lang="en-GB" sz="1400" i="0" dirty="0" smtClean="0"/>
              <a:t>STP </a:t>
            </a:r>
            <a:r>
              <a:rPr lang="en-GB" sz="1400" i="0" dirty="0" smtClean="0"/>
              <a:t>144 </a:t>
            </a:r>
            <a:r>
              <a:rPr lang="en-GB" sz="1400" i="0" dirty="0"/>
              <a:t>(</a:t>
            </a:r>
            <a:r>
              <a:rPr lang="en-GB" sz="1400" i="0" dirty="0" smtClean="0"/>
              <a:t>19-25 </a:t>
            </a:r>
            <a:r>
              <a:rPr lang="en-GB" sz="1400" i="0" dirty="0"/>
              <a:t>Apr</a:t>
            </a:r>
            <a:r>
              <a:rPr lang="en-GB" sz="1400" i="0" dirty="0" smtClean="0"/>
              <a:t>) planned to be the </a:t>
            </a:r>
            <a:r>
              <a:rPr lang="en-GB" sz="1400" i="0" dirty="0" smtClean="0"/>
              <a:t>same</a:t>
            </a:r>
            <a:endParaRPr lang="en-GB" sz="1400" i="0" dirty="0"/>
          </a:p>
          <a:p>
            <a:r>
              <a:rPr lang="en-GB" sz="1400" i="0" dirty="0" smtClean="0"/>
              <a:t>STP </a:t>
            </a:r>
            <a:r>
              <a:rPr lang="en-GB" sz="1400" i="0" dirty="0" smtClean="0"/>
              <a:t>145 (26-02 May) currently planning this </a:t>
            </a:r>
            <a:r>
              <a:rPr lang="en-GB" sz="1400" i="0" dirty="0"/>
              <a:t>to be the </a:t>
            </a:r>
            <a:r>
              <a:rPr lang="en-GB" sz="1400" i="0" dirty="0" smtClean="0"/>
              <a:t>same</a:t>
            </a:r>
          </a:p>
          <a:p>
            <a:r>
              <a:rPr lang="en-GB" sz="1400" i="0" dirty="0" smtClean="0"/>
              <a:t>STP </a:t>
            </a:r>
            <a:r>
              <a:rPr lang="en-GB" sz="1400" i="0" dirty="0"/>
              <a:t>146 (03-09 May) hopefully full sensor ops by IOR </a:t>
            </a:r>
            <a:r>
              <a:rPr lang="en-GB" sz="1800" i="0" dirty="0" smtClean="0"/>
              <a:t> </a:t>
            </a:r>
            <a:endParaRPr lang="en-GB" sz="1800" i="0" dirty="0"/>
          </a:p>
          <a:p>
            <a:pPr marL="457200" lvl="1" indent="0">
              <a:buNone/>
            </a:pPr>
            <a:endParaRPr lang="en-GB" sz="1400" i="0" dirty="0" smtClean="0"/>
          </a:p>
          <a:p>
            <a:endParaRPr lang="en-GB" sz="1400" i="0" dirty="0"/>
          </a:p>
          <a:p>
            <a:endParaRPr lang="en-GB" sz="1400" i="0" dirty="0" smtClean="0"/>
          </a:p>
          <a:p>
            <a:pPr lvl="1"/>
            <a:endParaRPr lang="en-GB" sz="1400" i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511080"/>
              </p:ext>
            </p:extLst>
          </p:nvPr>
        </p:nvGraphicFramePr>
        <p:xfrm>
          <a:off x="6960096" y="980728"/>
          <a:ext cx="852805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9359900" imgH="5168900" progId="Word.Document.12">
                  <p:embed/>
                </p:oleObj>
              </mc:Choice>
              <mc:Fallback>
                <p:oleObj name="Document" r:id="rId3" imgW="9359900" imgH="516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0096" y="980728"/>
                        <a:ext cx="8528050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45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wmw">
  <a:themeElements>
    <a:clrScheme name="iwm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wm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1" charset="-128"/>
          </a:defRPr>
        </a:defPPr>
      </a:lstStyle>
    </a:lnDef>
  </a:objectDefaults>
  <a:extraClrSchemeLst>
    <a:extraClrScheme>
      <a:clrScheme name="iwm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m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m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123942</TotalTime>
  <Words>563</Words>
  <Application>Microsoft Macintosh PowerPoint</Application>
  <PresentationFormat>Custom</PresentationFormat>
  <Paragraphs>85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iwmw</vt:lpstr>
      <vt:lpstr>Microsoft Word Document</vt:lpstr>
      <vt:lpstr>PowerPoint Presentation</vt:lpstr>
      <vt:lpstr>DPU Recovery </vt:lpstr>
      <vt:lpstr>SWA Recovery Timetable </vt:lpstr>
      <vt:lpstr>Sensor Recovery Status </vt:lpstr>
      <vt:lpstr>Sensor Recovery Status </vt:lpstr>
      <vt:lpstr>Sensor Recovery Status </vt:lpstr>
      <vt:lpstr>IORs 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 Report to SWT</dc:title>
  <dc:creator>Chris Owen</dc:creator>
  <cp:lastModifiedBy>Gethyn Lewis</cp:lastModifiedBy>
  <cp:revision>1336</cp:revision>
  <cp:lastPrinted>2017-04-06T16:14:12Z</cp:lastPrinted>
  <dcterms:created xsi:type="dcterms:W3CDTF">2005-04-28T11:12:02Z</dcterms:created>
  <dcterms:modified xsi:type="dcterms:W3CDTF">2021-03-30T15:25:28Z</dcterms:modified>
</cp:coreProperties>
</file>